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55"/>
  </p:notesMasterIdLst>
  <p:handoutMasterIdLst>
    <p:handoutMasterId r:id="rId56"/>
  </p:handoutMasterIdLst>
  <p:sldIdLst>
    <p:sldId id="904" r:id="rId2"/>
    <p:sldId id="1488" r:id="rId3"/>
    <p:sldId id="1576" r:id="rId4"/>
    <p:sldId id="1553" r:id="rId5"/>
    <p:sldId id="1618" r:id="rId6"/>
    <p:sldId id="1577" r:id="rId7"/>
    <p:sldId id="1579" r:id="rId8"/>
    <p:sldId id="1619" r:id="rId9"/>
    <p:sldId id="1578" r:id="rId10"/>
    <p:sldId id="1594" r:id="rId11"/>
    <p:sldId id="1620" r:id="rId12"/>
    <p:sldId id="1580" r:id="rId13"/>
    <p:sldId id="1582" r:id="rId14"/>
    <p:sldId id="1589" r:id="rId15"/>
    <p:sldId id="1583" r:id="rId16"/>
    <p:sldId id="1585" r:id="rId17"/>
    <p:sldId id="1586" r:id="rId18"/>
    <p:sldId id="1587" r:id="rId19"/>
    <p:sldId id="1590" r:id="rId20"/>
    <p:sldId id="1591" r:id="rId21"/>
    <p:sldId id="1592" r:id="rId22"/>
    <p:sldId id="1601" r:id="rId23"/>
    <p:sldId id="1604" r:id="rId24"/>
    <p:sldId id="1611" r:id="rId25"/>
    <p:sldId id="1612" r:id="rId26"/>
    <p:sldId id="1613" r:id="rId27"/>
    <p:sldId id="1615" r:id="rId28"/>
    <p:sldId id="1614" r:id="rId29"/>
    <p:sldId id="1616" r:id="rId30"/>
    <p:sldId id="1593" r:id="rId31"/>
    <p:sldId id="1595" r:id="rId32"/>
    <p:sldId id="1623" r:id="rId33"/>
    <p:sldId id="1621" r:id="rId34"/>
    <p:sldId id="1596" r:id="rId35"/>
    <p:sldId id="1597" r:id="rId36"/>
    <p:sldId id="1629" r:id="rId37"/>
    <p:sldId id="1598" r:id="rId38"/>
    <p:sldId id="1625" r:id="rId39"/>
    <p:sldId id="1626" r:id="rId40"/>
    <p:sldId id="1617" r:id="rId41"/>
    <p:sldId id="1624" r:id="rId42"/>
    <p:sldId id="1323" r:id="rId43"/>
    <p:sldId id="1627" r:id="rId44"/>
    <p:sldId id="1628" r:id="rId45"/>
    <p:sldId id="991" r:id="rId46"/>
    <p:sldId id="1603" r:id="rId47"/>
    <p:sldId id="1535" r:id="rId48"/>
    <p:sldId id="1599" r:id="rId49"/>
    <p:sldId id="1605" r:id="rId50"/>
    <p:sldId id="1606" r:id="rId51"/>
    <p:sldId id="1608" r:id="rId52"/>
    <p:sldId id="1609" r:id="rId53"/>
    <p:sldId id="1610" r:id="rId54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 Fang" initials="FF" lastIdx="1" clrIdx="0">
    <p:extLst>
      <p:ext uri="{19B8F6BF-5375-455C-9EA6-DF929625EA0E}">
        <p15:presenceInfo xmlns:p15="http://schemas.microsoft.com/office/powerpoint/2012/main" userId="Fei Fang" providerId="None"/>
      </p:ext>
    </p:extLst>
  </p:cmAuthor>
  <p:cmAuthor id="2" name="Fei Fang" initials="FF [2]" lastIdx="1" clrIdx="1">
    <p:extLst>
      <p:ext uri="{19B8F6BF-5375-455C-9EA6-DF929625EA0E}">
        <p15:presenceInfo xmlns:p15="http://schemas.microsoft.com/office/powerpoint/2012/main" userId="3161bbe7667c1a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00"/>
    <a:srgbClr val="A03333"/>
    <a:srgbClr val="16EE25"/>
    <a:srgbClr val="FF6600"/>
    <a:srgbClr val="FFD666"/>
    <a:srgbClr val="CC9500"/>
    <a:srgbClr val="F0B81F"/>
    <a:srgbClr val="E5A800"/>
    <a:srgbClr val="FFCF4C"/>
    <a:srgbClr val="CC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2781" autoAdjust="0"/>
  </p:normalViewPr>
  <p:slideViewPr>
    <p:cSldViewPr snapToGrid="0">
      <p:cViewPr varScale="1">
        <p:scale>
          <a:sx n="165" d="100"/>
          <a:sy n="165" d="100"/>
        </p:scale>
        <p:origin x="1656" y="9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347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r">
              <a:defRPr sz="1200"/>
            </a:lvl1pPr>
          </a:lstStyle>
          <a:p>
            <a:fld id="{F42DCADA-6CB2-49A4-B6B5-E11C4E0EA625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347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r">
              <a:defRPr sz="1200"/>
            </a:lvl1pPr>
          </a:lstStyle>
          <a:p>
            <a:fld id="{1705DBDB-8179-453A-BB58-50FAA03E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5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300"/>
            </a:lvl1pPr>
          </a:lstStyle>
          <a:p>
            <a:fld id="{FC151BD9-A8D5-42FC-8C0B-5479A9C0A3DB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3125"/>
            <a:ext cx="314325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2"/>
            <a:ext cx="7426960" cy="2750344"/>
          </a:xfrm>
          <a:prstGeom prst="rect">
            <a:avLst/>
          </a:prstGeom>
        </p:spPr>
        <p:txBody>
          <a:bodyPr vert="horz" lIns="92948" tIns="46474" rIns="92948" bIns="46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300"/>
            </a:lvl1pPr>
          </a:lstStyle>
          <a:p>
            <a:fld id="{E6517F1F-6505-40F0-B92A-0D136955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2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9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8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80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8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8317" y="1216152"/>
            <a:ext cx="7585862" cy="990600"/>
          </a:xfrm>
        </p:spPr>
        <p:txBody>
          <a:bodyPr anchor="ctr" anchorCtr="0"/>
          <a:lstStyle>
            <a:lvl1pPr algn="ctr">
              <a:lnSpc>
                <a:spcPct val="15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59433" y="4176793"/>
            <a:ext cx="6806793" cy="156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5" name="Shape 70"/>
          <p:cNvSpPr/>
          <p:nvPr userDrawn="1"/>
        </p:nvSpPr>
        <p:spPr>
          <a:xfrm>
            <a:off x="-9737" y="3309395"/>
            <a:ext cx="9154639" cy="5356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646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3182111"/>
            <a:ext cx="9144903" cy="11733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392" tIns="45696" rIns="91392" bIns="45696" anchor="ctr"/>
          <a:lstStyle/>
          <a:p>
            <a:endParaRPr lang="en-US" sz="2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2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23A-7BEE-45D6-98E4-96615EA46E29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8"/>
          <p:cNvSpPr/>
          <p:nvPr userDrawn="1"/>
        </p:nvSpPr>
        <p:spPr>
          <a:xfrm>
            <a:off x="0" y="0"/>
            <a:ext cx="9144000" cy="10964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6953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43192" y="6356350"/>
            <a:ext cx="134665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60176F-149E-43B7-B695-28E73B44851A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27584" y="6356350"/>
            <a:ext cx="591256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814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hape 70"/>
          <p:cNvSpPr/>
          <p:nvPr userDrawn="1"/>
        </p:nvSpPr>
        <p:spPr>
          <a:xfrm>
            <a:off x="0" y="1095009"/>
            <a:ext cx="9144000" cy="45719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27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accent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ifang@c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/academic/class/15780-s16/www/slides/rl.pdf" TargetMode="External"/><Relationship Id="rId2" Type="http://schemas.openxmlformats.org/officeDocument/2006/relationships/hyperlink" Target="http://courses.csail.mit.edu/6.825/fall05/rl_lecture/rl_exampl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completeideas.net/book/bookdraft2017nov5.pdf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Artificial Intelligence: Representation and Problem Solving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Sequential Decision Making </a:t>
            </a:r>
            <a:r>
              <a:rPr lang="en-US" sz="2400" dirty="0" smtClean="0"/>
              <a:t>(4): Active Reinforcement </a:t>
            </a:r>
            <a:r>
              <a:rPr lang="en-US" sz="2400" dirty="0"/>
              <a:t>Learning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15-381 / 681</a:t>
            </a:r>
          </a:p>
          <a:p>
            <a:r>
              <a:rPr lang="en-US" dirty="0"/>
              <a:t>Instructors: Fei Fang (This Lecture) and Dave </a:t>
            </a:r>
            <a:r>
              <a:rPr lang="en-US" dirty="0" err="1"/>
              <a:t>Touretzky</a:t>
            </a:r>
            <a:endParaRPr lang="en-US" dirty="0"/>
          </a:p>
          <a:p>
            <a:r>
              <a:rPr lang="en-US" dirty="0">
                <a:hlinkClick r:id="rId3"/>
              </a:rPr>
              <a:t>feifang@cmu.edu</a:t>
            </a:r>
            <a:endParaRPr lang="en-US" dirty="0"/>
          </a:p>
          <a:p>
            <a:r>
              <a:rPr lang="en-US" dirty="0"/>
              <a:t>Wean Hall 4126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797800" y="6356350"/>
            <a:ext cx="1346200" cy="365125"/>
          </a:xfrm>
        </p:spPr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14388" cy="365125"/>
          </a:xfrm>
        </p:spPr>
        <p:txBody>
          <a:bodyPr/>
          <a:lstStyle/>
          <a:p>
            <a:fld id="{A3B20E47-2A4C-4221-B6B9-A2AC2F1C10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1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On-Policy vs Off-Policy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 of RL approaches:</a:t>
            </a:r>
            <a:endParaRPr lang="en-US" dirty="0"/>
          </a:p>
          <a:p>
            <a:pPr lvl="1"/>
            <a:r>
              <a:rPr lang="en-US" dirty="0"/>
              <a:t>On-policy </a:t>
            </a:r>
            <a:r>
              <a:rPr lang="en-US" dirty="0" smtClean="0"/>
              <a:t>methods attempt </a:t>
            </a:r>
            <a:r>
              <a:rPr lang="en-US" dirty="0"/>
              <a:t>to evaluate or improve the policy that is used to make </a:t>
            </a:r>
            <a:r>
              <a:rPr lang="en-US" dirty="0" smtClean="0"/>
              <a:t>decisions</a:t>
            </a:r>
          </a:p>
          <a:p>
            <a:pPr lvl="1"/>
            <a:r>
              <a:rPr lang="en-US" dirty="0" smtClean="0"/>
              <a:t>Off-policy methods evaluate </a:t>
            </a:r>
            <a:r>
              <a:rPr lang="en-US" dirty="0"/>
              <a:t>or improve a policy different from that used to generate the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3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Active RL</a:t>
                </a:r>
              </a:p>
              <a:p>
                <a:pPr lvl="1"/>
                <a:r>
                  <a:rPr lang="en-US" dirty="0" smtClean="0"/>
                  <a:t>Model-based Active RL</a:t>
                </a:r>
              </a:p>
              <a:p>
                <a:pPr lvl="2"/>
                <a:r>
                  <a:rPr lang="en-US" dirty="0"/>
                  <a:t>Model-based Active </a:t>
                </a:r>
                <a:r>
                  <a:rPr lang="en-US" dirty="0" smtClean="0"/>
                  <a:t>RL with random actions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Q-Value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Model-free Active RL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SARSA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Q-learning</a:t>
                </a:r>
              </a:p>
              <a:p>
                <a:pPr lvl="1"/>
                <a:r>
                  <a:rPr lang="en-US" dirty="0" smtClean="0"/>
                  <a:t>Exploration vs Exploitation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-Greedy</a:t>
                </a:r>
              </a:p>
              <a:p>
                <a:pPr lvl="2"/>
                <a:r>
                  <a:rPr lang="en-US" dirty="0" smtClean="0"/>
                  <a:t>Boltzmann policy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4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Q-Learning:</a:t>
                </a:r>
                <a:endParaRPr lang="en-US" dirty="0"/>
              </a:p>
              <a:p>
                <a:pPr lvl="1"/>
                <a:r>
                  <a:rPr lang="en-US" dirty="0" smtClean="0"/>
                  <a:t>Similar to Value Iteration</a:t>
                </a:r>
              </a:p>
              <a:p>
                <a:pPr lvl="1"/>
                <a:r>
                  <a:rPr lang="en-US" dirty="0" smtClean="0"/>
                  <a:t>Directly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through update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Given estimated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, derive estimate of optimal policy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81157" y="387167"/>
                <a:ext cx="5569286" cy="454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Recall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′)</m:t>
                            </m:r>
                          </m:e>
                        </m:func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157" y="387167"/>
                <a:ext cx="5569286" cy="454740"/>
              </a:xfrm>
              <a:prstGeom prst="rect">
                <a:avLst/>
              </a:prstGeom>
              <a:blipFill rotWithShape="0">
                <a:blip r:embed="rId3"/>
                <a:stretch>
                  <a:fillRect l="-875" t="-97297" b="-1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8280" y="2596007"/>
                <a:ext cx="5377241" cy="47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280" y="2596007"/>
                <a:ext cx="5377241" cy="4703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649620" y="3972814"/>
                <a:ext cx="2647841" cy="518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20" y="3972814"/>
                <a:ext cx="2647841" cy="518988"/>
              </a:xfrm>
              <a:prstGeom prst="rect">
                <a:avLst/>
              </a:prstGeom>
              <a:blipFill rotWithShape="0">
                <a:blip r:embed="rId5"/>
                <a:stretch>
                  <a:fillRect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42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Q-Learning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45942" y="313471"/>
                <a:ext cx="6625981" cy="47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Recall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942" y="313471"/>
                <a:ext cx="6625981" cy="470385"/>
              </a:xfrm>
              <a:prstGeom prst="rect">
                <a:avLst/>
              </a:prstGeom>
              <a:blipFill rotWithShape="0">
                <a:blip r:embed="rId2"/>
                <a:stretch>
                  <a:fillRect l="-736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184801" y="5677584"/>
            <a:ext cx="6398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Off policy algorithm: the policy is being evaluated (estimation policy) is unrelated to the policy being followed (behavior policy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4280172"/>
                  </p:ext>
                </p:extLst>
              </p:nvPr>
            </p:nvGraphicFramePr>
            <p:xfrm>
              <a:off x="557129" y="1295080"/>
              <a:ext cx="8229600" cy="424700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229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Q-Learning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Initialize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arbitrarily</a:t>
                          </a:r>
                          <a:r>
                            <a:rPr lang="en-US" baseline="0" dirty="0" smtClean="0"/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𝑡𝑒𝑟𝑚𝑖𝑛𝑎𝑙𝑠𝑡𝑎𝑡𝑒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𝑛𝑢𝑙𝑙</m:t>
                                  </m:r>
                                </m:e>
                              </m:d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Repeat</a:t>
                          </a:r>
                          <a:r>
                            <a:rPr lang="en-US" baseline="0" dirty="0" smtClean="0"/>
                            <a:t> (for each episode)</a:t>
                          </a:r>
                        </a:p>
                        <a:p>
                          <a:r>
                            <a:rPr lang="en-US" dirty="0" smtClean="0"/>
                            <a:t>     Initialize state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     Repeat</a:t>
                          </a:r>
                          <a:r>
                            <a:rPr lang="en-US" baseline="0" dirty="0" smtClean="0"/>
                            <a:t> (for each step of episode)</a:t>
                          </a:r>
                          <a:br>
                            <a:rPr lang="en-US" baseline="0" dirty="0" smtClean="0"/>
                          </a:br>
                          <a:r>
                            <a:rPr lang="en-US" baseline="0" dirty="0" smtClean="0"/>
                            <a:t>            Choose action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dirty="0" smtClean="0"/>
                            <a:t> that is available at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dirty="0" smtClean="0"/>
                            <a:t> following some exploration policy</a:t>
                          </a:r>
                        </a:p>
                        <a:p>
                          <a:r>
                            <a:rPr lang="en-US" dirty="0" smtClean="0"/>
                            <a:t>             Take action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dirty="0" smtClean="0"/>
                            <a:t>, observe</a:t>
                          </a:r>
                          <a:r>
                            <a:rPr lang="en-US" baseline="0" dirty="0" smtClean="0"/>
                            <a:t> reward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dirty="0" smtClean="0"/>
                            <a:t>,</a:t>
                          </a:r>
                          <a:r>
                            <a:rPr lang="en-US" baseline="0" dirty="0" smtClean="0"/>
                            <a:t> and next state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       Update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 smtClean="0"/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      Until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dirty="0" smtClean="0"/>
                            <a:t> is terminal state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Observe reward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dirty="0" smtClean="0"/>
                            <a:t> of terminal state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Update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𝑛𝑢𝑙𝑙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as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𝑛𝑢𝑙𝑙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Until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dirty="0" smtClean="0"/>
                            <a:t> episodes/trials are run</a:t>
                          </a:r>
                        </a:p>
                        <a:p>
                          <a:r>
                            <a:rPr lang="en-US" dirty="0" smtClean="0"/>
                            <a:t>Return</a:t>
                          </a:r>
                          <a:r>
                            <a:rPr lang="en-US" baseline="0" dirty="0" smtClean="0"/>
                            <a:t> policy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4280172"/>
                  </p:ext>
                </p:extLst>
              </p:nvPr>
            </p:nvGraphicFramePr>
            <p:xfrm>
              <a:off x="557129" y="1295080"/>
              <a:ext cx="8229600" cy="424700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229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Q-Learning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61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0361" r="-148" b="-3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715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3817503"/>
                  </p:ext>
                </p:extLst>
              </p:nvPr>
            </p:nvGraphicFramePr>
            <p:xfrm>
              <a:off x="557129" y="1295080"/>
              <a:ext cx="8229600" cy="424700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229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Q-Learning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Initialize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arbitrarily</a:t>
                          </a:r>
                          <a:r>
                            <a:rPr lang="en-US" baseline="0" dirty="0" smtClean="0"/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𝑡𝑒𝑟𝑚𝑖𝑛𝑎𝑙𝑠𝑡𝑎𝑡𝑒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𝑛𝑢𝑙𝑙</m:t>
                                  </m:r>
                                </m:e>
                              </m:d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Repeat</a:t>
                          </a:r>
                          <a:r>
                            <a:rPr lang="en-US" baseline="0" dirty="0" smtClean="0"/>
                            <a:t> (for each episode)</a:t>
                          </a:r>
                        </a:p>
                        <a:p>
                          <a:r>
                            <a:rPr lang="en-US" dirty="0" smtClean="0"/>
                            <a:t>     Initialize state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     Repeat</a:t>
                          </a:r>
                          <a:r>
                            <a:rPr lang="en-US" baseline="0" dirty="0" smtClean="0"/>
                            <a:t> (for each step of episode)</a:t>
                          </a:r>
                          <a:br>
                            <a:rPr lang="en-US" baseline="0" dirty="0" smtClean="0"/>
                          </a:br>
                          <a:r>
                            <a:rPr lang="en-US" baseline="0" dirty="0" smtClean="0"/>
                            <a:t>            Choose action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dirty="0" smtClean="0"/>
                            <a:t> that is available at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dirty="0" smtClean="0"/>
                            <a:t> following some exploration policy</a:t>
                          </a:r>
                        </a:p>
                        <a:p>
                          <a:r>
                            <a:rPr lang="en-US" dirty="0" smtClean="0"/>
                            <a:t>             Take action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dirty="0" smtClean="0"/>
                            <a:t>, observe</a:t>
                          </a:r>
                          <a:r>
                            <a:rPr lang="en-US" baseline="0" dirty="0" smtClean="0"/>
                            <a:t> reward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dirty="0" smtClean="0"/>
                            <a:t>,</a:t>
                          </a:r>
                          <a:r>
                            <a:rPr lang="en-US" baseline="0" dirty="0" smtClean="0"/>
                            <a:t> and next state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       Update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 smtClean="0"/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      Until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dirty="0" smtClean="0"/>
                            <a:t> is terminal state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Observe reward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dirty="0" smtClean="0"/>
                            <a:t> of terminal state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Update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𝑛𝑢𝑙𝑙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as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𝑛𝑢𝑙𝑙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Until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dirty="0" smtClean="0"/>
                            <a:t> episodes/trials are run</a:t>
                          </a:r>
                        </a:p>
                        <a:p>
                          <a:r>
                            <a:rPr lang="en-US" dirty="0" smtClean="0"/>
                            <a:t>Return</a:t>
                          </a:r>
                          <a:r>
                            <a:rPr lang="en-US" baseline="0" dirty="0" smtClean="0"/>
                            <a:t> policy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3817503"/>
                  </p:ext>
                </p:extLst>
              </p:nvPr>
            </p:nvGraphicFramePr>
            <p:xfrm>
              <a:off x="557129" y="1295080"/>
              <a:ext cx="8229600" cy="4247007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229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Q-Learning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761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10361" r="-148" b="-3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Q-Learning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45942" y="313471"/>
                <a:ext cx="6625981" cy="47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Recall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942" y="313471"/>
                <a:ext cx="6625981" cy="470385"/>
              </a:xfrm>
              <a:prstGeom prst="rect">
                <a:avLst/>
              </a:prstGeom>
              <a:blipFill rotWithShape="0">
                <a:blip r:embed="rId3"/>
                <a:stretch>
                  <a:fillRect l="-736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184801" y="5677584"/>
            <a:ext cx="6398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Off policy algorithm: the policy is being evaluated (estimation policy) is unrelated to the policy being followed (behavior policy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52602" y="2207039"/>
                <a:ext cx="3491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 (e.g., uniform random 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-greedy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602" y="2207039"/>
                <a:ext cx="3491277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r="-69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324600" y="2839453"/>
            <a:ext cx="1797050" cy="316370"/>
          </a:xfrm>
          <a:prstGeom prst="rect">
            <a:avLst/>
          </a:prstGeom>
          <a:noFill/>
          <a:ln>
            <a:solidFill>
              <a:srgbClr val="9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0829" y="4031915"/>
            <a:ext cx="2313071" cy="279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77213" y="4934219"/>
            <a:ext cx="397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May use some other termination criteria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9908" y="3702056"/>
            <a:ext cx="494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Update Q estimate with the sample data but according to a greedy policy for action selection (take the max) ≠ </a:t>
            </a:r>
            <a:r>
              <a:rPr lang="en-US" dirty="0" smtClean="0">
                <a:solidFill>
                  <a:schemeClr val="accent1"/>
                </a:solidFill>
              </a:rPr>
              <a:t>behavior </a:t>
            </a:r>
            <a:r>
              <a:rPr lang="en-US" dirty="0">
                <a:solidFill>
                  <a:schemeClr val="accent1"/>
                </a:solidFill>
              </a:rPr>
              <a:t>policy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75865" y="3375066"/>
            <a:ext cx="1664280" cy="412166"/>
          </a:xfrm>
          <a:prstGeom prst="rect">
            <a:avLst/>
          </a:prstGeom>
          <a:noFill/>
          <a:ln>
            <a:solidFill>
              <a:srgbClr val="9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2648" y="4846178"/>
            <a:ext cx="2911602" cy="279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13" idx="1"/>
          </p:cNvCxnSpPr>
          <p:nvPr/>
        </p:nvCxnSpPr>
        <p:spPr>
          <a:xfrm flipH="1" flipV="1">
            <a:off x="3263900" y="4216400"/>
            <a:ext cx="713313" cy="902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  <a:endCxn id="17" idx="3"/>
          </p:cNvCxnSpPr>
          <p:nvPr/>
        </p:nvCxnSpPr>
        <p:spPr>
          <a:xfrm flipH="1" flipV="1">
            <a:off x="3524250" y="4986046"/>
            <a:ext cx="452963" cy="132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17520" y="2495013"/>
            <a:ext cx="161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Behavior policy</a:t>
            </a:r>
          </a:p>
        </p:txBody>
      </p:sp>
    </p:spTree>
    <p:extLst>
      <p:ext uri="{BB962C8B-B14F-4D97-AF65-F5344CB8AC3E}">
        <p14:creationId xmlns:p14="http://schemas.microsoft.com/office/powerpoint/2010/main" val="34811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95711"/>
              </p:ext>
            </p:extLst>
          </p:nvPr>
        </p:nvGraphicFramePr>
        <p:xfrm>
          <a:off x="1295400" y="1371600"/>
          <a:ext cx="6096000" cy="2260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2000"/>
                <a:gridCol w="2032000"/>
                <a:gridCol w="2032000"/>
              </a:tblGrid>
              <a:tr h="1130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3048000" y="18288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048000" y="20574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048000" y="30480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048000" y="32004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953000" y="30480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953000" y="18288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953000" y="20574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" name="Group 14"/>
          <p:cNvGrpSpPr/>
          <p:nvPr/>
        </p:nvGrpSpPr>
        <p:grpSpPr>
          <a:xfrm rot="5400000">
            <a:off x="1981200" y="2286000"/>
            <a:ext cx="685800" cy="381000"/>
            <a:chOff x="1905000" y="2286000"/>
            <a:chExt cx="685800" cy="3810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1905000" y="228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1905000" y="2667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 rot="5400000">
            <a:off x="3962400" y="2286000"/>
            <a:ext cx="685800" cy="381000"/>
            <a:chOff x="3962400" y="2286000"/>
            <a:chExt cx="685800" cy="38100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3962400" y="228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>
              <a:off x="3962400" y="2667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1" name="Straight Arrow Connector 20"/>
          <p:cNvCxnSpPr/>
          <p:nvPr/>
        </p:nvCxnSpPr>
        <p:spPr bwMode="auto">
          <a:xfrm rot="5400000">
            <a:off x="6057900" y="24765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466161" y="193301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14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7961" y="23577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41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4231" y="255177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45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90900" y="308585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54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2531" y="20148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25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47261" y="24384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52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1969" y="291265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smtClean="0">
                <a:latin typeface="CMU Serif Roman" charset="0"/>
                <a:ea typeface="CMU Serif Roman" charset="0"/>
                <a:cs typeface="CMU Serif Roman" charset="0"/>
              </a:rPr>
              <a:t>56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800" y="19050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2</a:t>
            </a:r>
            <a:r>
              <a:rPr lang="en-US" baseline="-25000" dirty="0">
                <a:latin typeface="CMU Serif Roman" charset="0"/>
                <a:ea typeface="CMU Serif Roman" charset="0"/>
                <a:cs typeface="CMU Serif Roman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1791" y="1355061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smtClean="0">
                <a:latin typeface="CMU Serif Roman" charset="0"/>
                <a:ea typeface="CMU Serif Roman" charset="0"/>
                <a:cs typeface="CMU Serif Roman" charset="0"/>
              </a:rPr>
              <a:t>12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43231" y="135159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23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6970" y="195569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32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6866" y="1948172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36</a:t>
            </a:r>
            <a:endParaRPr lang="en-US" baseline="-25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68400" y="4105955"/>
                <a:ext cx="6654800" cy="1776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6 states, S1,..S6</a:t>
                </a:r>
              </a:p>
              <a:p>
                <a:r>
                  <a:rPr lang="en-US" dirty="0"/>
                  <a:t>12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Deterministic state transitions (but you don’t know this beforehand)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in </a:t>
                </a:r>
                <a:r>
                  <a:rPr lang="en-US" dirty="0" smtClean="0"/>
                  <a:t>S6,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otherwise (again, you don’t know this)</a:t>
                </a:r>
                <a:endParaRPr lang="en-US" dirty="0"/>
              </a:p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=0.5,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Random behavior policy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4105955"/>
                <a:ext cx="6654800" cy="1776640"/>
              </a:xfrm>
              <a:prstGeom prst="rect">
                <a:avLst/>
              </a:prstGeom>
              <a:blipFill rotWithShape="0">
                <a:blip r:embed="rId2"/>
                <a:stretch>
                  <a:fillRect l="-825" t="-2062" b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29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67753"/>
              </p:ext>
            </p:extLst>
          </p:nvPr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6" name="Group 15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7" name="Group 16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8" name="Straight Arrow Connector 17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00918" y="3472387"/>
                <a:ext cx="380392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Start at S1, available actions: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Probability of choosing each of them: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18" y="3472387"/>
                <a:ext cx="3803926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3846" t="-9559" r="-12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4804" y="4346152"/>
            <a:ext cx="27113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Get reward 0, get to state S2</a:t>
            </a:r>
            <a:endParaRPr lang="en-US" b="0" dirty="0" smtClean="0"/>
          </a:p>
          <a:p>
            <a:r>
              <a:rPr lang="en-US" dirty="0" smtClean="0"/>
              <a:t>Update state-value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699585" y="115554"/>
                <a:ext cx="5631092" cy="113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S6,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85" y="115554"/>
                <a:ext cx="5631092" cy="11361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1622" y="5156798"/>
                <a:ext cx="7824484" cy="51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25</m:t>
                                          </m:r>
                                        </m:sub>
                                      </m:sSub>
                                    </m:e>
                                  </m:d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22" y="5156798"/>
                <a:ext cx="7824484" cy="5139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5645574"/>
                  </p:ext>
                </p:extLst>
              </p:nvPr>
            </p:nvGraphicFramePr>
            <p:xfrm>
              <a:off x="7000309" y="1176686"/>
              <a:ext cx="1965296" cy="3962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3939"/>
                    <a:gridCol w="671357"/>
                  </a:tblGrid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𝑛𝑢𝑙𝑙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5645574"/>
                  </p:ext>
                </p:extLst>
              </p:nvPr>
            </p:nvGraphicFramePr>
            <p:xfrm>
              <a:off x="7000309" y="1176686"/>
              <a:ext cx="1965296" cy="3962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3939"/>
                    <a:gridCol w="671357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4000" r="-52582" b="-1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4000" r="-1818" b="-12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04000" r="-52582" b="-1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04000" r="-1818" b="-11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204000" r="-52582" b="-10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204000" r="-1818" b="-10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304000" r="-52582" b="-9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304000" r="-1818" b="-9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404000" r="-52582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404000" r="-1818" b="-8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504000" r="-52582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504000" r="-1818" b="-7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592157" r="-52582" b="-5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592157" r="-1818" b="-596078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706000" r="-52582" b="-5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706000" r="-1818" b="-5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806000" r="-52582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806000" r="-1818" b="-4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906000" r="-52582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906000" r="-1818" b="-3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006000" r="-52582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006000" r="-1818" b="-2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106000" r="-5258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106000" r="-1818" b="-1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206000" r="-5258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206000" r="-1818" b="-8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6003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99585" y="115554"/>
                <a:ext cx="5631092" cy="113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S6,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85" y="115554"/>
                <a:ext cx="5631092" cy="11361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09241"/>
              </p:ext>
            </p:extLst>
          </p:nvPr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7" name="Group 16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0918" y="3472387"/>
                <a:ext cx="3597139" cy="946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At S2, </a:t>
                </a:r>
                <a:r>
                  <a:rPr lang="en-US" dirty="0"/>
                  <a:t>available actions: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Probability of choosing each of them: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18" y="3472387"/>
                <a:ext cx="3597139" cy="946541"/>
              </a:xfrm>
              <a:prstGeom prst="rect">
                <a:avLst/>
              </a:prstGeom>
              <a:blipFill rotWithShape="0">
                <a:blip r:embed="rId3"/>
                <a:stretch>
                  <a:fillRect l="-4068" t="-8387" r="-508"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79313" y="4456947"/>
            <a:ext cx="27113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Get reward 0, get to state S3</a:t>
            </a:r>
            <a:endParaRPr lang="en-US" b="0" dirty="0" smtClean="0"/>
          </a:p>
          <a:p>
            <a:r>
              <a:rPr lang="en-US" dirty="0" smtClean="0"/>
              <a:t>Update state-value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57200" y="5198106"/>
                <a:ext cx="8002284" cy="51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sub>
                                      </m:sSub>
                                    </m:e>
                                  </m:d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3,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98106"/>
                <a:ext cx="8002284" cy="5139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857657"/>
                  </p:ext>
                </p:extLst>
              </p:nvPr>
            </p:nvGraphicFramePr>
            <p:xfrm>
              <a:off x="7000309" y="1176686"/>
              <a:ext cx="1965296" cy="3962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3939"/>
                    <a:gridCol w="671357"/>
                  </a:tblGrid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𝑛𝑢𝑙𝑙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857657"/>
                  </p:ext>
                </p:extLst>
              </p:nvPr>
            </p:nvGraphicFramePr>
            <p:xfrm>
              <a:off x="7000309" y="1176686"/>
              <a:ext cx="1965296" cy="3962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3939"/>
                    <a:gridCol w="671357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4000" r="-52582" b="-1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4000" r="-1818" b="-12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04000" r="-52582" b="-1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04000" r="-1818" b="-11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204000" r="-52582" b="-10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204000" r="-1818" b="-10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304000" r="-52582" b="-9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304000" r="-1818" b="-9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404000" r="-52582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404000" r="-1818" b="-8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504000" r="-52582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504000" r="-1818" b="-7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592157" r="-52582" b="-5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592157" r="-1818" b="-596078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706000" r="-52582" b="-5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706000" r="-1818" b="-5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806000" r="-52582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806000" r="-1818" b="-4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906000" r="-52582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906000" r="-1818" b="-3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006000" r="-52582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006000" r="-1818" b="-2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106000" r="-5258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106000" r="-1818" b="-1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206000" r="-5258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206000" r="-1818" b="-8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809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99585" y="115554"/>
                <a:ext cx="5631092" cy="113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S6,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85" y="115554"/>
                <a:ext cx="5631092" cy="11361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0918" y="3472387"/>
                <a:ext cx="380392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At S3, </a:t>
                </a:r>
                <a:r>
                  <a:rPr lang="en-US" dirty="0"/>
                  <a:t>available actions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36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Probability of choosing each of them: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18" y="3472387"/>
                <a:ext cx="380392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846" t="-9559" r="-12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76730" y="4395934"/>
            <a:ext cx="27113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Get reward 0, get to state S6</a:t>
            </a:r>
            <a:endParaRPr lang="en-US" b="0" dirty="0" smtClean="0"/>
          </a:p>
          <a:p>
            <a:r>
              <a:rPr lang="en-US" dirty="0" smtClean="0"/>
              <a:t>Update state-value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82660" y="5027254"/>
                <a:ext cx="7123218" cy="601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𝑛𝑢𝑙𝑙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6,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60" y="5027254"/>
                <a:ext cx="7123218" cy="6013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73247"/>
              </p:ext>
            </p:extLst>
          </p:nvPr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51" name="Straight Arrow Connector 50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8" name="Table 6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857657"/>
                  </p:ext>
                </p:extLst>
              </p:nvPr>
            </p:nvGraphicFramePr>
            <p:xfrm>
              <a:off x="7000309" y="1176686"/>
              <a:ext cx="1965296" cy="3962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3939"/>
                    <a:gridCol w="671357"/>
                  </a:tblGrid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𝑛𝑢𝑙𝑙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8" name="Table 6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857657"/>
                  </p:ext>
                </p:extLst>
              </p:nvPr>
            </p:nvGraphicFramePr>
            <p:xfrm>
              <a:off x="7000309" y="1176686"/>
              <a:ext cx="1965296" cy="3962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3939"/>
                    <a:gridCol w="671357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4000" r="-52582" b="-1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4000" r="-1818" b="-12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04000" r="-52582" b="-1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04000" r="-1818" b="-11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204000" r="-52582" b="-10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204000" r="-1818" b="-10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304000" r="-52582" b="-9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304000" r="-1818" b="-9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404000" r="-52582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404000" r="-1818" b="-8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504000" r="-52582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504000" r="-1818" b="-7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592157" r="-52582" b="-5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592157" r="-1818" b="-596078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706000" r="-52582" b="-5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706000" r="-1818" b="-5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806000" r="-52582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806000" r="-1818" b="-4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906000" r="-52582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906000" r="-1818" b="-3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006000" r="-52582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006000" r="-1818" b="-2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106000" r="-5258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106000" r="-1818" b="-1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206000" r="-5258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206000" r="-1818" b="-8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7151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99585" y="115554"/>
                <a:ext cx="5631092" cy="113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S6,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85" y="115554"/>
                <a:ext cx="5631092" cy="11361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53728"/>
              </p:ext>
            </p:extLst>
          </p:nvPr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51" name="Straight Arrow Connector 50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09436" y="4148835"/>
                <a:ext cx="5277039" cy="378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Terminal state, get reward 100,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𝑛𝑢𝑙𝑙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36" y="4148835"/>
                <a:ext cx="5277039" cy="378630"/>
              </a:xfrm>
              <a:prstGeom prst="rect">
                <a:avLst/>
              </a:prstGeom>
              <a:blipFill rotWithShape="0">
                <a:blip r:embed="rId3"/>
                <a:stretch>
                  <a:fillRect l="-924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620653"/>
                  </p:ext>
                </p:extLst>
              </p:nvPr>
            </p:nvGraphicFramePr>
            <p:xfrm>
              <a:off x="7000309" y="1176686"/>
              <a:ext cx="1965296" cy="4175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3939"/>
                    <a:gridCol w="671357"/>
                  </a:tblGrid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𝑛𝑢𝑙𝑙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→100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620653"/>
                  </p:ext>
                </p:extLst>
              </p:nvPr>
            </p:nvGraphicFramePr>
            <p:xfrm>
              <a:off x="7000309" y="1176686"/>
              <a:ext cx="1965296" cy="4175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3939"/>
                    <a:gridCol w="671357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4000" r="-52582" b="-12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4000" r="-1818" b="-1276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104000" r="-52582" b="-11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104000" r="-1818" b="-1176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204000" r="-52582" b="-10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204000" r="-1818" b="-1076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304000" r="-52582" b="-9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304000" r="-1818" b="-976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404000" r="-52582" b="-8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404000" r="-1818" b="-876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504000" r="-52582" b="-7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504000" r="-1818" b="-776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592157" r="-52582" b="-66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592157" r="-1818" b="-660784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706000" r="-52582" b="-57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706000" r="-1818" b="-574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806000" r="-52582" b="-47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806000" r="-1818" b="-474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906000" r="-52582" b="-37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906000" r="-1818" b="-374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1006000" r="-52582" b="-27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1006000" r="-1818" b="-274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1106000" r="-52582" b="-17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1106000" r="-1818" b="-174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709412" r="-52582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709412" r="-1818" b="-23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453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MDP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if deterministic </a:t>
                </a:r>
                <a:r>
                  <a:rPr lang="en-US" dirty="0" smtClean="0"/>
                  <a:t>policy</a:t>
                </a:r>
              </a:p>
              <a:p>
                <a:pPr lvl="1"/>
                <a:r>
                  <a:rPr lang="en-US" dirty="0" smtClean="0"/>
                  <a:t>Find optimal policy: value iteration or policy iteration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RL: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,?,?)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Passive RL: Evaluate a given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Model-based approach</a:t>
                </a:r>
              </a:p>
              <a:p>
                <a:pPr lvl="3"/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from sample trials</a:t>
                </a:r>
              </a:p>
              <a:p>
                <a:pPr lvl="2"/>
                <a:r>
                  <a:rPr lang="en-US" dirty="0" smtClean="0"/>
                  <a:t>Model-free approach</a:t>
                </a:r>
              </a:p>
              <a:p>
                <a:pPr lvl="3"/>
                <a:r>
                  <a:rPr lang="en-US" dirty="0" smtClean="0"/>
                  <a:t>Direct utility estimation</a:t>
                </a:r>
              </a:p>
              <a:p>
                <a:pPr lvl="3"/>
                <a:r>
                  <a:rPr lang="en-US" dirty="0" smtClean="0"/>
                  <a:t>TD learning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51" r="52816">
                        <a14:foregroundMark x1="17522" y1="45179" x2="35670" y2="41429"/>
                        <a14:foregroundMark x1="17522" y1="55000" x2="40300" y2="50179"/>
                        <a14:foregroundMark x1="22904" y1="70536" x2="23404" y2="8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819" b="10173"/>
          <a:stretch/>
        </p:blipFill>
        <p:spPr bwMode="auto">
          <a:xfrm>
            <a:off x="7178126" y="4462454"/>
            <a:ext cx="1334954" cy="1744354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6821672" y="2847121"/>
            <a:ext cx="1926624" cy="1747767"/>
            <a:chOff x="748617" y="3058191"/>
            <a:chExt cx="3256079" cy="324596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617" y="3072613"/>
              <a:ext cx="3126623" cy="32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7390" y="3058191"/>
              <a:ext cx="3087306" cy="2964491"/>
            </a:xfrm>
            <a:prstGeom prst="rect">
              <a:avLst/>
            </a:prstGeom>
            <a:noFill/>
          </p:spPr>
        </p:pic>
      </p:grpSp>
      <p:sp>
        <p:nvSpPr>
          <p:cNvPr id="7" name="Rectangle 6"/>
          <p:cNvSpPr/>
          <p:nvPr/>
        </p:nvSpPr>
        <p:spPr>
          <a:xfrm>
            <a:off x="3388270" y="1291470"/>
            <a:ext cx="3613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Know </a:t>
            </a:r>
            <a:r>
              <a:rPr lang="en-US" dirty="0">
                <a:solidFill>
                  <a:schemeClr val="accent1"/>
                </a:solidFill>
              </a:rPr>
              <a:t>exactly how the world </a:t>
            </a:r>
            <a:r>
              <a:rPr lang="en-US" dirty="0" smtClean="0">
                <a:solidFill>
                  <a:schemeClr val="accent1"/>
                </a:solidFill>
              </a:rPr>
              <a:t>works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1338" y="3101554"/>
            <a:ext cx="3455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Don’t know how </a:t>
            </a:r>
            <a:r>
              <a:rPr lang="en-US" dirty="0">
                <a:solidFill>
                  <a:schemeClr val="accent1"/>
                </a:solidFill>
              </a:rPr>
              <a:t>the world </a:t>
            </a:r>
            <a:r>
              <a:rPr lang="en-US" dirty="0" smtClean="0">
                <a:solidFill>
                  <a:schemeClr val="accent1"/>
                </a:solidFill>
              </a:rPr>
              <a:t>works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70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521793"/>
              </p:ext>
            </p:extLst>
          </p:nvPr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6" name="Group 15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7" name="Group 16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8" name="Straight Arrow Connector 17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00918" y="3472387"/>
                <a:ext cx="3822970" cy="1500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Start a new episode!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Start </a:t>
                </a:r>
                <a:r>
                  <a:rPr lang="en-US" dirty="0"/>
                  <a:t>at </a:t>
                </a:r>
                <a:r>
                  <a:rPr lang="en-US" dirty="0" smtClean="0"/>
                  <a:t>S2, </a:t>
                </a:r>
                <a:r>
                  <a:rPr lang="en-US" dirty="0"/>
                  <a:t>available actions: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Probability of choosing each of them: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18" y="3472387"/>
                <a:ext cx="3822970" cy="1500539"/>
              </a:xfrm>
              <a:prstGeom prst="rect">
                <a:avLst/>
              </a:prstGeom>
              <a:blipFill rotWithShape="0">
                <a:blip r:embed="rId2"/>
                <a:stretch>
                  <a:fillRect l="-3828" t="-5285" r="-478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79313" y="5011902"/>
            <a:ext cx="27113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Get reward 0, get to state S3</a:t>
            </a:r>
            <a:endParaRPr lang="en-US" b="0" dirty="0" smtClean="0"/>
          </a:p>
          <a:p>
            <a:r>
              <a:rPr lang="en-US" dirty="0" smtClean="0"/>
              <a:t>Update state-value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699585" y="115554"/>
                <a:ext cx="5631092" cy="113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S6,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85" y="115554"/>
                <a:ext cx="5631092" cy="11361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1255959"/>
                  </p:ext>
                </p:extLst>
              </p:nvPr>
            </p:nvGraphicFramePr>
            <p:xfrm>
              <a:off x="7000309" y="1176686"/>
              <a:ext cx="1965296" cy="3962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3939"/>
                    <a:gridCol w="671357"/>
                  </a:tblGrid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𝑛𝑢𝑙𝑙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1255959"/>
                  </p:ext>
                </p:extLst>
              </p:nvPr>
            </p:nvGraphicFramePr>
            <p:xfrm>
              <a:off x="7000309" y="1176686"/>
              <a:ext cx="1965296" cy="3962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3939"/>
                    <a:gridCol w="671357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4000" r="-52582" b="-1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4000" r="-1818" b="-12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104000" r="-52582" b="-1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104000" r="-1818" b="-11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204000" r="-52582" b="-10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204000" r="-1818" b="-10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304000" r="-52582" b="-9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304000" r="-1818" b="-9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404000" r="-52582" b="-8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404000" r="-1818" b="-8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504000" r="-52582" b="-7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504000" r="-1818" b="-71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592157" r="-52582" b="-5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592157" r="-1818" b="-596078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706000" r="-52582" b="-5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706000" r="-1818" b="-5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806000" r="-52582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806000" r="-1818" b="-4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906000" r="-52582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906000" r="-1818" b="-3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1006000" r="-52582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1006000" r="-1818" b="-2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1106000" r="-5258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1106000" r="-1818" b="-1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9" t="-1206000" r="-5258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4545" t="-1206000" r="-1818" b="-8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57200" y="5600731"/>
                <a:ext cx="8002284" cy="51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sub>
                                      </m:sSub>
                                    </m:e>
                                  </m:d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3,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00731"/>
                <a:ext cx="8002284" cy="5139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86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99585" y="115554"/>
                <a:ext cx="5631092" cy="113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S6,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85" y="115554"/>
                <a:ext cx="5631092" cy="11361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0918" y="3472387"/>
                <a:ext cx="380392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At S3, </a:t>
                </a:r>
                <a:r>
                  <a:rPr lang="en-US" dirty="0"/>
                  <a:t>available actions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36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Probability of choosing each of them: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18" y="3472387"/>
                <a:ext cx="380392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846" t="-9559" r="-12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76730" y="4395934"/>
            <a:ext cx="27113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Get reward 0, get to state S6</a:t>
            </a:r>
            <a:endParaRPr lang="en-US" b="0" dirty="0" smtClean="0"/>
          </a:p>
          <a:p>
            <a:r>
              <a:rPr lang="en-US" dirty="0" smtClean="0"/>
              <a:t>Update state-value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82660" y="5467883"/>
                <a:ext cx="7123218" cy="601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𝑛𝑢𝑙𝑙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6,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60" y="5467883"/>
                <a:ext cx="7123218" cy="6013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28600" y="1239204"/>
          <a:ext cx="5486400" cy="20373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1828800"/>
                <a:gridCol w="1828800"/>
              </a:tblGrid>
              <a:tr h="10186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S2</a:t>
                      </a:r>
                      <a:endParaRPr lang="en-US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10186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S4</a:t>
                      </a:r>
                      <a:endParaRPr lang="en-US" b="1" dirty="0" smtClean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S6: END</a:t>
                      </a:r>
                      <a:endParaRPr lang="en-US" b="1" dirty="0">
                        <a:latin typeface="CMU Serif Roman" charset="0"/>
                        <a:ea typeface="CMU Serif Roman" charset="0"/>
                        <a:cs typeface="CMU Serif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561161" y="1219200"/>
            <a:ext cx="4799380" cy="1979108"/>
            <a:chOff x="1627961" y="1351596"/>
            <a:chExt cx="5332644" cy="2195926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3048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H="1">
              <a:off x="3048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048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>
              <a:off x="3048000" y="3200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953000" y="3048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4953000" y="18288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4953000" y="2057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 rot="5400000">
              <a:off x="1981200" y="2286000"/>
              <a:ext cx="685800" cy="381000"/>
              <a:chOff x="1905000" y="2286000"/>
              <a:chExt cx="685800" cy="381000"/>
            </a:xfrm>
          </p:grpSpPr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19050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 bwMode="auto">
              <a:xfrm flipH="1">
                <a:off x="19050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3962400" y="2286000"/>
              <a:ext cx="685800" cy="381000"/>
              <a:chOff x="3962400" y="2286000"/>
              <a:chExt cx="685800" cy="381000"/>
            </a:xfrm>
          </p:grpSpPr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3962400" y="2286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 flipH="1">
                <a:off x="3962400" y="266700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51" name="Straight Arrow Connector 50"/>
            <p:cNvCxnSpPr/>
            <p:nvPr/>
          </p:nvCxnSpPr>
          <p:spPr bwMode="auto">
            <a:xfrm rot="5400000">
              <a:off x="6057900" y="2476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2466161" y="193301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27961" y="23577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41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14231" y="2551774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45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90900" y="3085857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54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52531" y="201483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25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47261" y="24384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52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81969" y="2912655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56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52800" y="190500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r>
                <a:rPr lang="en-US" baseline="-25000" dirty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21791" y="1355061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smtClean="0">
                  <a:latin typeface="CMU Serif Roman" charset="0"/>
                  <a:ea typeface="CMU Serif Roman" charset="0"/>
                  <a:cs typeface="CMU Serif Roman" charset="0"/>
                </a:rPr>
                <a:t>12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43231" y="1351596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23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86970" y="195569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32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16866" y="194817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Serif Roman" charset="0"/>
                  <a:ea typeface="CMU Serif Roman" charset="0"/>
                  <a:cs typeface="CMU Serif Roman" charset="0"/>
                </a:rPr>
                <a:t>a</a:t>
              </a:r>
              <a:r>
                <a:rPr lang="en-US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36</a:t>
              </a:r>
              <a:endParaRPr lang="en-US" baseline="-250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4951123"/>
                  </p:ext>
                </p:extLst>
              </p:nvPr>
            </p:nvGraphicFramePr>
            <p:xfrm>
              <a:off x="7000309" y="1176686"/>
              <a:ext cx="1965296" cy="4175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3939"/>
                    <a:gridCol w="671357"/>
                  </a:tblGrid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→50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54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2725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𝑛𝑢𝑙𝑙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Table 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4951123"/>
                  </p:ext>
                </p:extLst>
              </p:nvPr>
            </p:nvGraphicFramePr>
            <p:xfrm>
              <a:off x="7000309" y="1176686"/>
              <a:ext cx="1965296" cy="4175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93939"/>
                    <a:gridCol w="671357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4000" r="-52582" b="-1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4000" r="-1818" b="-128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04000" r="-52582" b="-11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04000" r="-1818" b="-118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204000" r="-52582" b="-10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204000" r="-1818" b="-108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304000" r="-52582" b="-9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304000" r="-1818" b="-98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404000" r="-52582" b="-8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404000" r="-1818" b="-88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504000" r="-52582" b="-7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504000" r="-1818" b="-78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351163" r="-52582" b="-35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351163" r="-1818" b="-353488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776000" r="-52582" b="-5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776000" r="-1818" b="-5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876000" r="-52582" b="-4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876000" r="-1818" b="-4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976000" r="-52582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976000" r="-1818" b="-3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076000" r="-52582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076000" r="-1818" b="-2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176000" r="-5258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176000" r="-1818" b="-108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69" t="-1276000" r="-52582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4545" t="-1276000" r="-1818" b="-8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2309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Impact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Implication: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decrease over time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738236"/>
            <a:ext cx="4870450" cy="3627552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" y="1954530"/>
            <a:ext cx="3695234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Q-Learning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Grid world example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for non-terminal states,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278" y="3245986"/>
            <a:ext cx="6497444" cy="3010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06606" y="2779949"/>
                <a:ext cx="7415560" cy="470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06" y="2779949"/>
                <a:ext cx="7415560" cy="4703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4858" y="3503414"/>
                <a:ext cx="4130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Update counter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before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58" y="3503414"/>
                <a:ext cx="413055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32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78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Start with Q-value being 0</a:t>
                </a:r>
              </a:p>
              <a:p>
                <a:r>
                  <a:rPr lang="en-US" dirty="0" smtClean="0"/>
                  <a:t>Following uniform random strategy to select actions</a:t>
                </a:r>
              </a:p>
              <a:p>
                <a:r>
                  <a:rPr lang="en-US" dirty="0" smtClean="0"/>
                  <a:t>Trial 1: No meaningful update until reaching a terminal state since reward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for non-terminal state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53242" y="3602315"/>
                <a:ext cx="5317994" cy="68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Say the trial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→(3,3)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3,3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𝑛𝑢𝑙𝑙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42" y="3602315"/>
                <a:ext cx="5317994" cy="681982"/>
              </a:xfrm>
              <a:prstGeom prst="rect">
                <a:avLst/>
              </a:prstGeom>
              <a:blipFill rotWithShape="0">
                <a:blip r:embed="rId3"/>
                <a:stretch>
                  <a:fillRect l="-1032" t="-5357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20708" y="133815"/>
                <a:ext cx="7966092" cy="47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Recall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08" y="133815"/>
                <a:ext cx="7966092" cy="470385"/>
              </a:xfrm>
              <a:prstGeom prst="rect">
                <a:avLst/>
              </a:prstGeom>
              <a:blipFill rotWithShape="0">
                <a:blip r:embed="rId4"/>
                <a:stretch>
                  <a:fillRect l="-612" t="-5195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90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After trial 1: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972" y="2409337"/>
            <a:ext cx="3213179" cy="3747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17" y="2412058"/>
            <a:ext cx="3248722" cy="3882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0708" y="133815"/>
                <a:ext cx="7966092" cy="47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Recall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08" y="133815"/>
                <a:ext cx="7966092" cy="470385"/>
              </a:xfrm>
              <a:prstGeom prst="rect">
                <a:avLst/>
              </a:prstGeom>
              <a:blipFill rotWithShape="0">
                <a:blip r:embed="rId4"/>
                <a:stretch>
                  <a:fillRect l="-612" t="-5195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282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Trial 2: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1796" y="3912136"/>
                <a:ext cx="6953955" cy="1037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Say the trial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/>
                  <a:t>No meaningful update except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(2,3)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𝑆𝑜𝑢𝑡h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 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0+0.9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96" y="3912136"/>
                <a:ext cx="6953955" cy="1037463"/>
              </a:xfrm>
              <a:prstGeom prst="rect">
                <a:avLst/>
              </a:prstGeom>
              <a:blipFill rotWithShape="0">
                <a:blip r:embed="rId2"/>
                <a:stretch>
                  <a:fillRect l="-701" t="-3529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20708" y="133815"/>
                <a:ext cx="7966092" cy="47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Recall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08" y="133815"/>
                <a:ext cx="7966092" cy="470385"/>
              </a:xfrm>
              <a:prstGeom prst="rect">
                <a:avLst/>
              </a:prstGeom>
              <a:blipFill rotWithShape="0">
                <a:blip r:embed="rId3"/>
                <a:stretch>
                  <a:fillRect l="-612" t="-5195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004" y="1673060"/>
            <a:ext cx="1818288" cy="2120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778" y="1675781"/>
            <a:ext cx="1838401" cy="219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After trial 2: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0708" y="133815"/>
                <a:ext cx="7966092" cy="47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Recall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08" y="133815"/>
                <a:ext cx="7966092" cy="470385"/>
              </a:xfrm>
              <a:prstGeom prst="rect">
                <a:avLst/>
              </a:prstGeom>
              <a:blipFill rotWithShape="0">
                <a:blip r:embed="rId2"/>
                <a:stretch>
                  <a:fillRect l="-612" t="-5195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887" y="2141475"/>
            <a:ext cx="3442867" cy="4015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250" y="2192129"/>
            <a:ext cx="3225745" cy="39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43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Trial </a:t>
            </a:r>
            <a:r>
              <a:rPr lang="en-US" altLang="zh-CN" dirty="0" smtClean="0"/>
              <a:t>3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1796" y="3912136"/>
                <a:ext cx="6451703" cy="1351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Start</a:t>
                </a:r>
                <a:r>
                  <a:rPr lang="en-US" dirty="0" smtClean="0"/>
                  <a:t> the trial: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Update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𝑆𝑜𝑢𝑡h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←0 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0+0.9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0.45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=0.135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Continue trial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→(3,3)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𝑆𝑜𝑢𝑡h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=0.45+1/3(0+0.9(1)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−0.45)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96" y="3912136"/>
                <a:ext cx="6451703" cy="1351524"/>
              </a:xfrm>
              <a:prstGeom prst="rect">
                <a:avLst/>
              </a:prstGeom>
              <a:blipFill rotWithShape="0">
                <a:blip r:embed="rId2"/>
                <a:stretch>
                  <a:fillRect l="-755" t="-2715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20708" y="133815"/>
                <a:ext cx="7966092" cy="47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Recall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08" y="133815"/>
                <a:ext cx="7966092" cy="470385"/>
              </a:xfrm>
              <a:prstGeom prst="rect">
                <a:avLst/>
              </a:prstGeom>
              <a:blipFill rotWithShape="0">
                <a:blip r:embed="rId3"/>
                <a:stretch>
                  <a:fillRect l="-612" t="-5195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584" y="1740220"/>
            <a:ext cx="1896075" cy="22114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948" y="1790874"/>
            <a:ext cx="1776500" cy="21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49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After trial 3: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0708" y="133815"/>
                <a:ext cx="7966092" cy="47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Recall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08" y="133815"/>
                <a:ext cx="7966092" cy="470385"/>
              </a:xfrm>
              <a:prstGeom prst="rect">
                <a:avLst/>
              </a:prstGeom>
              <a:blipFill rotWithShape="0">
                <a:blip r:embed="rId2"/>
                <a:stretch>
                  <a:fillRect l="-612" t="-5195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71" y="2192129"/>
            <a:ext cx="3149602" cy="3710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424" y="2020090"/>
            <a:ext cx="3091216" cy="38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9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Active RL</a:t>
                </a:r>
              </a:p>
              <a:p>
                <a:pPr lvl="1"/>
                <a:r>
                  <a:rPr lang="en-US" dirty="0" smtClean="0"/>
                  <a:t>Model-based Active RL</a:t>
                </a:r>
              </a:p>
              <a:p>
                <a:pPr lvl="2"/>
                <a:r>
                  <a:rPr lang="en-US" dirty="0"/>
                  <a:t>Model-based Active </a:t>
                </a:r>
                <a:r>
                  <a:rPr lang="en-US" dirty="0" smtClean="0"/>
                  <a:t>RL with random actions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Q-Value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Model-free Active RL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SARSA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Q-learning</a:t>
                </a:r>
              </a:p>
              <a:p>
                <a:pPr lvl="1"/>
                <a:r>
                  <a:rPr lang="en-US" dirty="0" smtClean="0"/>
                  <a:t>Exploration vs Exploitation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-Greedy</a:t>
                </a:r>
              </a:p>
              <a:p>
                <a:pPr lvl="2"/>
                <a:r>
                  <a:rPr lang="en-US" dirty="0" smtClean="0"/>
                  <a:t>Boltzmann policy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16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Q-Learning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acting randomly, Q-learning converges to optimal </a:t>
            </a:r>
            <a:r>
              <a:rPr lang="en-US" dirty="0" smtClean="0"/>
              <a:t>state-action </a:t>
            </a:r>
            <a:r>
              <a:rPr lang="en-US" dirty="0"/>
              <a:t>values, and also therefore finds optimal policy</a:t>
            </a:r>
          </a:p>
          <a:p>
            <a:pPr lvl="1"/>
            <a:r>
              <a:rPr lang="en-US" dirty="0"/>
              <a:t>Off-policy learning</a:t>
            </a:r>
          </a:p>
          <a:p>
            <a:pPr lvl="1"/>
            <a:r>
              <a:rPr lang="en-US" dirty="0"/>
              <a:t>Can act in one way</a:t>
            </a:r>
          </a:p>
          <a:p>
            <a:pPr lvl="1"/>
            <a:r>
              <a:rPr lang="en-US" dirty="0"/>
              <a:t>But learning values of another policy (the optimal one!)</a:t>
            </a:r>
          </a:p>
          <a:p>
            <a:endParaRPr lang="en-US" dirty="0"/>
          </a:p>
          <a:p>
            <a:r>
              <a:rPr lang="en-US" dirty="0"/>
              <a:t>Acting randomly is sufficient, but not necessary, to learn the optimal values and policy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23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01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the following algorithm guaranteed to learn optimal policy? A: Yes B: No C: Not sure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0409100"/>
                  </p:ext>
                </p:extLst>
              </p:nvPr>
            </p:nvGraphicFramePr>
            <p:xfrm>
              <a:off x="457200" y="2054098"/>
              <a:ext cx="8229600" cy="440436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229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 Algorithm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Initialize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arbitrarily</a:t>
                          </a:r>
                          <a:r>
                            <a:rPr lang="en-US" baseline="0" dirty="0" smtClean="0"/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𝑡𝑒𝑟𝑚𝑖𝑛𝑎𝑙𝑠𝑡𝑎𝑡𝑒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𝑛𝑜𝑛𝑒</m:t>
                                  </m:r>
                                </m:e>
                              </m:d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Repeat</a:t>
                          </a:r>
                          <a:r>
                            <a:rPr lang="en-US" baseline="0" dirty="0" smtClean="0"/>
                            <a:t> (for each episode)</a:t>
                          </a:r>
                        </a:p>
                        <a:p>
                          <a:r>
                            <a:rPr lang="en-US" dirty="0" smtClean="0"/>
                            <a:t>     Initialize state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     Repeat</a:t>
                          </a:r>
                          <a:r>
                            <a:rPr lang="en-US" baseline="0" dirty="0" smtClean="0"/>
                            <a:t> (for each step of episode)</a:t>
                          </a:r>
                          <a:br>
                            <a:rPr lang="en-US" baseline="0" dirty="0" smtClean="0"/>
                          </a:br>
                          <a:r>
                            <a:rPr lang="en-US" baseline="0" dirty="0" smtClean="0"/>
                            <a:t>            Choose action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argmax</m:t>
                                      </m:r>
                                    </m:e>
                                    <m:lim>
                                      <m:sSup>
                                        <m:sSupPr>
                                          <m:ctrlPr>
                                            <a:rPr lang="en-US" b="0" i="1" baseline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baseline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b="0" i="1" baseline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′)</m:t>
                                  </m:r>
                                </m:e>
                              </m:func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             Take action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dirty="0" smtClean="0"/>
                            <a:t>, observe</a:t>
                          </a:r>
                          <a:r>
                            <a:rPr lang="en-US" baseline="0" dirty="0" smtClean="0"/>
                            <a:t> reward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dirty="0" smtClean="0"/>
                            <a:t>,</a:t>
                          </a:r>
                          <a:r>
                            <a:rPr lang="en-US" baseline="0" dirty="0" smtClean="0"/>
                            <a:t> and next state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       Update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 smtClean="0"/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      Until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dirty="0" smtClean="0"/>
                            <a:t> is terminal state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Observe reward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dirty="0" smtClean="0"/>
                            <a:t> of terminal state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Update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𝑛𝑜𝑛𝑒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as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𝑛𝑜𝑛𝑒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Until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dirty="0" smtClean="0"/>
                            <a:t> episodes/trials are run</a:t>
                          </a:r>
                        </a:p>
                        <a:p>
                          <a:r>
                            <a:rPr lang="en-US" dirty="0" smtClean="0"/>
                            <a:t>Return</a:t>
                          </a:r>
                          <a:r>
                            <a:rPr lang="en-US" baseline="0" dirty="0" smtClean="0"/>
                            <a:t> policy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0409100"/>
                  </p:ext>
                </p:extLst>
              </p:nvPr>
            </p:nvGraphicFramePr>
            <p:xfrm>
              <a:off x="457200" y="2054098"/>
              <a:ext cx="8229600" cy="440436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229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 Algorithm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033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9955" r="-222" b="-30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5528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61522795"/>
                  </p:ext>
                </p:extLst>
              </p:nvPr>
            </p:nvGraphicFramePr>
            <p:xfrm>
              <a:off x="457200" y="2054098"/>
              <a:ext cx="8229600" cy="440436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229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 Algorithm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Initialize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arbitrarily</a:t>
                          </a:r>
                          <a:r>
                            <a:rPr lang="en-US" baseline="0" dirty="0" smtClean="0"/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𝑡𝑒𝑟𝑚𝑖𝑛𝑎𝑙𝑠𝑡𝑎𝑡𝑒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𝑛𝑜𝑛𝑒</m:t>
                                  </m:r>
                                </m:e>
                              </m:d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Repeat</a:t>
                          </a:r>
                          <a:r>
                            <a:rPr lang="en-US" baseline="0" dirty="0" smtClean="0"/>
                            <a:t> (for each episode)</a:t>
                          </a:r>
                        </a:p>
                        <a:p>
                          <a:r>
                            <a:rPr lang="en-US" dirty="0" smtClean="0"/>
                            <a:t>     Initialize state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     Repeat</a:t>
                          </a:r>
                          <a:r>
                            <a:rPr lang="en-US" baseline="0" dirty="0" smtClean="0"/>
                            <a:t> (for each step of episode)</a:t>
                          </a:r>
                          <a:br>
                            <a:rPr lang="en-US" baseline="0" dirty="0" smtClean="0"/>
                          </a:br>
                          <a:r>
                            <a:rPr lang="en-US" baseline="0" dirty="0" smtClean="0"/>
                            <a:t>            Choose action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argmax</m:t>
                                      </m:r>
                                    </m:e>
                                    <m:lim>
                                      <m:sSup>
                                        <m:sSupPr>
                                          <m:ctrlPr>
                                            <a:rPr lang="en-US" b="0" i="1" baseline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baseline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b="0" i="1" baseline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′)</m:t>
                                  </m:r>
                                </m:e>
                              </m:func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             Take action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dirty="0" smtClean="0"/>
                            <a:t>, observe</a:t>
                          </a:r>
                          <a:r>
                            <a:rPr lang="en-US" baseline="0" dirty="0" smtClean="0"/>
                            <a:t> reward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dirty="0" smtClean="0"/>
                            <a:t>,</a:t>
                          </a:r>
                          <a:r>
                            <a:rPr lang="en-US" baseline="0" dirty="0" smtClean="0"/>
                            <a:t> and next state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       Update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 smtClean="0"/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      Until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dirty="0" smtClean="0"/>
                            <a:t> is terminal state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Observe reward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dirty="0" smtClean="0"/>
                            <a:t> of terminal state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      Update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𝑛𝑜𝑛𝑒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 smtClean="0"/>
                            <a:t> as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𝑛𝑜𝑛𝑒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Until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dirty="0" smtClean="0"/>
                            <a:t> episodes/trials are run</a:t>
                          </a:r>
                        </a:p>
                        <a:p>
                          <a:r>
                            <a:rPr lang="en-US" dirty="0" smtClean="0"/>
                            <a:t>Return</a:t>
                          </a:r>
                          <a:r>
                            <a:rPr lang="en-US" baseline="0" dirty="0" smtClean="0"/>
                            <a:t> policy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61522795"/>
                  </p:ext>
                </p:extLst>
              </p:nvPr>
            </p:nvGraphicFramePr>
            <p:xfrm>
              <a:off x="457200" y="2054098"/>
              <a:ext cx="8229600" cy="440436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82296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Some Algorithm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033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9955" r="-222" b="-30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01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the following algorithm guaranteed to learn optimal policy? A: Yes B: No C: Not sure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11444" y="27145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bad initial estimates in the first few cases can drive policy into sub-optimal region, and never explore further</a:t>
            </a:r>
          </a:p>
        </p:txBody>
      </p:sp>
    </p:spTree>
    <p:extLst>
      <p:ext uri="{BB962C8B-B14F-4D97-AF65-F5344CB8AC3E}">
        <p14:creationId xmlns:p14="http://schemas.microsoft.com/office/powerpoint/2010/main" val="8956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Active RL</a:t>
                </a:r>
              </a:p>
              <a:p>
                <a:pPr lvl="1"/>
                <a:r>
                  <a:rPr lang="en-US" dirty="0" smtClean="0"/>
                  <a:t>Model-based Active RL</a:t>
                </a:r>
              </a:p>
              <a:p>
                <a:pPr lvl="2"/>
                <a:r>
                  <a:rPr lang="en-US" dirty="0"/>
                  <a:t>Model-based Active </a:t>
                </a:r>
                <a:r>
                  <a:rPr lang="en-US" dirty="0" smtClean="0"/>
                  <a:t>RL with random actions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Q-Value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Model-free Active RL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SARSA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Q-learning</a:t>
                </a:r>
              </a:p>
              <a:p>
                <a:pPr lvl="1"/>
                <a:r>
                  <a:rPr lang="en-US" dirty="0" smtClean="0"/>
                  <a:t>Exploration vs Exploitation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-Greedy</a:t>
                </a:r>
              </a:p>
              <a:p>
                <a:pPr lvl="2"/>
                <a:r>
                  <a:rPr lang="en-US" dirty="0" smtClean="0"/>
                  <a:t>Boltzmann policy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23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vs Exploitation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156" y="1219200"/>
            <a:ext cx="7405687" cy="493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0085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Simple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-Greedy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Choose action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Select a random action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For Q-learning </a:t>
                </a:r>
              </a:p>
              <a:p>
                <a:pPr lvl="1"/>
                <a:r>
                  <a:rPr lang="en-US" dirty="0" smtClean="0"/>
                  <a:t>Guaranteed to compute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based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given enough samples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However, the policy the agent is following is never the same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(because it select a random action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63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Simple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-Greedy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Choose action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Select a random action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For SARSA </a:t>
                </a:r>
              </a:p>
              <a:p>
                <a:pPr lvl="1"/>
                <a:r>
                  <a:rPr lang="en-US" dirty="0" smtClean="0"/>
                  <a:t>With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, may not converge to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even if given enough samples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3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in Limit of Infinite </a:t>
            </a:r>
            <a:r>
              <a:rPr lang="en-US" dirty="0" smtClean="0"/>
              <a:t>Exploration (GLIE)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-Greedy with decayed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over time,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Advantage: Eventually the agent will be following optimal policy almost all the time</a:t>
                </a:r>
              </a:p>
              <a:p>
                <a:endParaRPr lang="en-US" dirty="0"/>
              </a:p>
              <a:p>
                <a:r>
                  <a:rPr lang="en-US" dirty="0" smtClean="0"/>
                  <a:t>SARSA can converge to optimal policy given enough samples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74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Impact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Random terminal state utility sampled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55927"/>
            <a:ext cx="3326934" cy="2483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116" y="1829489"/>
            <a:ext cx="5332884" cy="38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4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Impact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19" y="1924980"/>
            <a:ext cx="6043961" cy="43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3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Active RL with Random 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Choose actions randomly</a:t>
                </a:r>
              </a:p>
              <a:p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from sample trials (average counts)</a:t>
                </a:r>
                <a:endParaRPr lang="en-US" dirty="0"/>
              </a:p>
              <a:p>
                <a:r>
                  <a:rPr lang="en-US" dirty="0"/>
                  <a:t>Use estimated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compute estimate of optimal values and </a:t>
                </a:r>
                <a:r>
                  <a:rPr lang="en-US" dirty="0" smtClean="0"/>
                  <a:t>optimal policy</a:t>
                </a:r>
              </a:p>
              <a:p>
                <a:endParaRPr lang="en-US" dirty="0"/>
              </a:p>
              <a:p>
                <a:r>
                  <a:rPr lang="en-US" dirty="0"/>
                  <a:t>Will the computed values and policy converge to the true optimal values and policy in the limit of infinite data?</a:t>
                </a:r>
              </a:p>
              <a:p>
                <a:pPr lvl="1"/>
                <a:r>
                  <a:rPr lang="en-US" dirty="0" smtClean="0"/>
                  <a:t>Sufficient condition: If </a:t>
                </a:r>
                <a:r>
                  <a:rPr lang="en-US" dirty="0"/>
                  <a:t>all states </a:t>
                </a:r>
                <a:r>
                  <a:rPr lang="en-US" dirty="0" smtClean="0"/>
                  <a:t>are </a:t>
                </a:r>
                <a:r>
                  <a:rPr lang="en-US" dirty="0"/>
                  <a:t>reachable from any other </a:t>
                </a:r>
                <a:r>
                  <a:rPr lang="en-US" dirty="0" smtClean="0"/>
                  <a:t>state</a:t>
                </a:r>
              </a:p>
              <a:p>
                <a:pPr lvl="1"/>
                <a:r>
                  <a:rPr lang="en-US" dirty="0"/>
                  <a:t>Be able to visit each state and take each action </a:t>
                </a:r>
                <a:r>
                  <a:rPr lang="en-US" dirty="0" smtClean="0"/>
                  <a:t>as many times as you want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2099" r="-1630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13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Boltzmann Policy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Choose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with </a:t>
                </a:r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56" y="2315791"/>
            <a:ext cx="7813288" cy="13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9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want that eventually </a:t>
                </a:r>
                <a:r>
                  <a:rPr lang="en-US" dirty="0"/>
                  <a:t>the agent will be following optimal policy almost all the </a:t>
                </a:r>
                <a:r>
                  <a:rPr lang="en-US" dirty="0" smtClean="0"/>
                  <a:t>time when using Boltzmann policy to sample actions, how should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 change as the learning progresses?</a:t>
                </a:r>
              </a:p>
              <a:p>
                <a:pPr lvl="1"/>
                <a:r>
                  <a:rPr lang="en-US" dirty="0" smtClean="0"/>
                  <a:t>A: Increase</a:t>
                </a:r>
              </a:p>
              <a:p>
                <a:pPr lvl="1"/>
                <a:r>
                  <a:rPr lang="en-US" dirty="0" smtClean="0"/>
                  <a:t>B: Decrease</a:t>
                </a:r>
              </a:p>
              <a:p>
                <a:pPr lvl="1"/>
                <a:r>
                  <a:rPr lang="en-US" dirty="0" smtClean="0"/>
                  <a:t>C: No change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8224"/>
          <a:stretch/>
        </p:blipFill>
        <p:spPr>
          <a:xfrm>
            <a:off x="203232" y="4717021"/>
            <a:ext cx="7813288" cy="9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54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34849" y="2242340"/>
            <a:ext cx="6776936" cy="3192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17852" y="2380520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Reinforcement Learning (RL)</a:t>
            </a:r>
          </a:p>
        </p:txBody>
      </p:sp>
      <p:sp>
        <p:nvSpPr>
          <p:cNvPr id="10" name="Oval 9"/>
          <p:cNvSpPr/>
          <p:nvPr/>
        </p:nvSpPr>
        <p:spPr>
          <a:xfrm>
            <a:off x="1272517" y="2830565"/>
            <a:ext cx="6343376" cy="23950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42697" y="2921923"/>
            <a:ext cx="123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RL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13320" y="3327418"/>
            <a:ext cx="2564574" cy="1618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5333" y="3490645"/>
            <a:ext cx="18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Model-based Active RL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78596" y="4076515"/>
                <a:ext cx="2006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through sampling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596" y="4076515"/>
                <a:ext cx="200684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42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4423113" y="3226723"/>
            <a:ext cx="2705023" cy="17195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55502" y="3339951"/>
            <a:ext cx="18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Model-free Active RL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13289" y="3829417"/>
            <a:ext cx="2487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SARSA, Q-Learning (with some exploratory policy)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9" name="Picture 2" descr="Image result for ro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36" y="1278810"/>
            <a:ext cx="1124574" cy="13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42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SARSA vs Q-Learning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219198"/>
          <a:ext cx="8229600" cy="47652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14800"/>
                <a:gridCol w="4114800"/>
              </a:tblGrid>
              <a:tr h="428679">
                <a:tc>
                  <a:txBody>
                    <a:bodyPr/>
                    <a:lstStyle/>
                    <a:p>
                      <a:r>
                        <a:rPr lang="en-US" dirty="0" smtClean="0"/>
                        <a:t>SARSA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Q-Learning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6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96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SARSA vs Q-Learning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793078955"/>
                  </p:ext>
                </p:extLst>
              </p:nvPr>
            </p:nvGraphicFramePr>
            <p:xfrm>
              <a:off x="457200" y="1219198"/>
              <a:ext cx="8229600" cy="476529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4114800"/>
                    <a:gridCol w="4114800"/>
                  </a:tblGrid>
                  <a:tr h="42867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SARSA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Q-Learning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3661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On-policy</a:t>
                          </a:r>
                        </a:p>
                        <a:p>
                          <a:r>
                            <a:rPr lang="en-US" dirty="0" smtClean="0"/>
                            <a:t>Need to iterate</a:t>
                          </a:r>
                          <a:r>
                            <a:rPr lang="en-US" baseline="0" dirty="0" smtClean="0"/>
                            <a:t> between computing policy and evaluating policy</a:t>
                          </a:r>
                        </a:p>
                        <a:p>
                          <a:r>
                            <a:rPr lang="en-US" baseline="0" dirty="0" smtClean="0"/>
                            <a:t>Cannot converge to optimal policy when using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baseline="0" dirty="0" smtClean="0"/>
                            <a:t>-Greedy with fixed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endParaRPr lang="en-US" baseline="0" dirty="0" smtClean="0"/>
                        </a:p>
                        <a:p>
                          <a:r>
                            <a:rPr lang="en-US" baseline="0" dirty="0" smtClean="0"/>
                            <a:t>More realistic if the overall policy is even partly controlled by other agents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Off-policy</a:t>
                          </a:r>
                        </a:p>
                        <a:p>
                          <a:r>
                            <a:rPr lang="en-US" dirty="0" smtClean="0"/>
                            <a:t>Directly</a:t>
                          </a:r>
                          <a:r>
                            <a:rPr lang="en-US" baseline="0" dirty="0" smtClean="0"/>
                            <a:t> compute optimal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oMath>
                          </a14:m>
                          <a:r>
                            <a:rPr lang="en-US" dirty="0" smtClean="0"/>
                            <a:t> value,</a:t>
                          </a:r>
                          <a:r>
                            <a:rPr lang="en-US" baseline="0" dirty="0" smtClean="0"/>
                            <a:t> from which optimal policy can be derived</a:t>
                          </a:r>
                        </a:p>
                        <a:p>
                          <a:r>
                            <a:rPr lang="en-US" dirty="0" smtClean="0"/>
                            <a:t>Can learn how to behave well (converge</a:t>
                          </a:r>
                          <a:r>
                            <a:rPr lang="en-US" baseline="0" dirty="0" smtClean="0"/>
                            <a:t> to optimal policy) </a:t>
                          </a:r>
                          <a:r>
                            <a:rPr lang="en-US" dirty="0" smtClean="0"/>
                            <a:t>even when guided by a random or adversarial exploration policy</a:t>
                          </a:r>
                          <a:r>
                            <a:rPr lang="en-US" baseline="0" dirty="0" smtClean="0"/>
                            <a:t> (e.g.,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dirty="0" smtClean="0"/>
                            <a:t>-Greedy)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793078955"/>
                  </p:ext>
                </p:extLst>
              </p:nvPr>
            </p:nvGraphicFramePr>
            <p:xfrm>
              <a:off x="457200" y="1219198"/>
              <a:ext cx="8229600" cy="476529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4114800"/>
                    <a:gridCol w="4114800"/>
                  </a:tblGrid>
                  <a:tr h="42867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SARSA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Q-Learning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36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6" t="-10379" r="-100444" b="-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96" t="-10379" r="-444" b="-2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slides are borrowed from previous slides made by Tai Sing </a:t>
            </a:r>
            <a:r>
              <a:rPr lang="en-US" dirty="0" smtClean="0"/>
              <a:t>Lee and Zico </a:t>
            </a:r>
            <a:r>
              <a:rPr lang="en-US" dirty="0" err="1" smtClean="0"/>
              <a:t>Kolter</a:t>
            </a:r>
            <a:r>
              <a:rPr lang="en-US" dirty="0" smtClean="0"/>
              <a:t>, and some examples </a:t>
            </a:r>
            <a:r>
              <a:rPr lang="en-US" dirty="0"/>
              <a:t>are borrowed from Meg </a:t>
            </a:r>
            <a:r>
              <a:rPr lang="en-US" dirty="0" err="1"/>
              <a:t>Aycinena</a:t>
            </a:r>
            <a:r>
              <a:rPr lang="en-US" dirty="0"/>
              <a:t> and Emma </a:t>
            </a:r>
            <a:r>
              <a:rPr lang="en-US" dirty="0" err="1" smtClean="0"/>
              <a:t>Brunskill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592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courses.csail.mit.edu/6.825/fall05/rl_lecture/rl_examples.pdf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www.cs.cmu.edu/afs/cs/academic/class/15780-s16/www/slides/rl.pdf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incompleteideas.net/book/bookdraft2017nov5.pdf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95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797800" y="6356350"/>
            <a:ext cx="1346200" cy="365125"/>
          </a:xfrm>
        </p:spPr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5913438" cy="365125"/>
          </a:xfrm>
        </p:spPr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14388" cy="365125"/>
          </a:xfrm>
        </p:spPr>
        <p:txBody>
          <a:bodyPr/>
          <a:lstStyle/>
          <a:p>
            <a:fld id="{A3B20E47-2A4C-4221-B6B9-A2AC2F1C107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02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States and Reward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282282"/>
                <a:ext cx="8229600" cy="3874677"/>
              </a:xfrm>
            </p:spPr>
            <p:txBody>
              <a:bodyPr/>
              <a:lstStyle/>
              <a:p>
                <a:r>
                  <a:rPr lang="en-US" dirty="0" smtClean="0"/>
                  <a:t>What is terminal state and when do agent get reward</a:t>
                </a:r>
              </a:p>
              <a:p>
                <a:pPr lvl="1"/>
                <a:r>
                  <a:rPr lang="en-US" dirty="0" smtClean="0"/>
                  <a:t>You will see different formulations and different definitions of terminal state and reward</a:t>
                </a:r>
              </a:p>
              <a:p>
                <a:pPr lvl="1"/>
                <a:r>
                  <a:rPr lang="en-US" dirty="0" smtClean="0"/>
                  <a:t>In some formulation, a </a:t>
                </a:r>
                <a:r>
                  <a:rPr lang="en-US" dirty="0"/>
                  <a:t>terminal </a:t>
                </a:r>
                <a:r>
                  <a:rPr lang="en-US" dirty="0" smtClean="0"/>
                  <a:t>state cannot </a:t>
                </a:r>
                <a:r>
                  <a:rPr lang="en-US" dirty="0"/>
                  <a:t>have a </a:t>
                </a:r>
                <a:r>
                  <a:rPr lang="en-US" dirty="0" smtClean="0"/>
                  <a:t>reward</a:t>
                </a:r>
              </a:p>
              <a:p>
                <a:pPr lvl="1"/>
                <a:r>
                  <a:rPr lang="en-US" dirty="0" smtClean="0"/>
                  <a:t>In some formulation,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a terminal state have a reward</a:t>
                </a:r>
              </a:p>
              <a:p>
                <a:pPr lvl="1"/>
                <a:r>
                  <a:rPr lang="en-US" dirty="0" smtClean="0"/>
                  <a:t>In some formulations,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agent get the reward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every time it take an action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 smtClean="0"/>
                  <a:t>In some formulations, agent get the reward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 smtClean="0"/>
                  <a:t> every time it take an action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and end up at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282282"/>
                <a:ext cx="8229600" cy="3874677"/>
              </a:xfrm>
              <a:blipFill rotWithShape="0">
                <a:blip r:embed="rId2"/>
                <a:stretch>
                  <a:fillRect l="-741" t="-1572" r="-163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477677" y="534515"/>
            <a:ext cx="1926624" cy="1747767"/>
            <a:chOff x="748617" y="3058191"/>
            <a:chExt cx="3256079" cy="3245966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617" y="3072613"/>
              <a:ext cx="3126623" cy="32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7390" y="3058191"/>
              <a:ext cx="3087306" cy="296449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59679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States and 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 this lecture</a:t>
                </a:r>
                <a:r>
                  <a:rPr lang="en-US" dirty="0"/>
                  <a:t>, we use the following formulation or </a:t>
                </a:r>
                <a:r>
                  <a:rPr lang="en-US" dirty="0" smtClean="0"/>
                  <a:t>interpretation</a:t>
                </a:r>
              </a:p>
              <a:p>
                <a:pPr lvl="1"/>
                <a:r>
                  <a:rPr lang="en-US" dirty="0" smtClean="0"/>
                  <a:t>Each state has a reward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including the terminal state. For a terminal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the only available action is “null”, and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can only be “null” (or “exited”)</a:t>
                </a:r>
              </a:p>
              <a:p>
                <a:pPr lvl="1"/>
                <a:r>
                  <a:rPr lang="en-US" dirty="0" smtClean="0"/>
                  <a:t>If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, the agent is at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and takes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, and observes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that it ends up at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 and gets a reward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Then time counter increments by 1, i.e., now it is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the agent can now take an action starting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Why matter? For example, in Q-learning, you need to set Q value of a terminal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to be the reward you observe when you take the “null” action</a:t>
                </a:r>
              </a:p>
              <a:p>
                <a:r>
                  <a:rPr lang="en-US" dirty="0" smtClean="0"/>
                  <a:t>When you read other books / exercise questions, pay attention to what their formulation is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852" r="-1630" b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0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Active RL</a:t>
                </a:r>
              </a:p>
              <a:p>
                <a:pPr lvl="1"/>
                <a:r>
                  <a:rPr lang="en-US" dirty="0" smtClean="0"/>
                  <a:t>Model-based Active RL</a:t>
                </a:r>
              </a:p>
              <a:p>
                <a:pPr lvl="2"/>
                <a:r>
                  <a:rPr lang="en-US" dirty="0"/>
                  <a:t>Model-based Active </a:t>
                </a:r>
                <a:r>
                  <a:rPr lang="en-US" dirty="0" smtClean="0"/>
                  <a:t>RL with random actions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Q-Value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Model-free Active RL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SARSA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Q-learning</a:t>
                </a:r>
              </a:p>
              <a:p>
                <a:pPr lvl="1"/>
                <a:r>
                  <a:rPr lang="en-US" dirty="0" smtClean="0"/>
                  <a:t>Exploration vs Exploitation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-Greedy</a:t>
                </a:r>
              </a:p>
              <a:p>
                <a:pPr lvl="2"/>
                <a:r>
                  <a:rPr lang="en-US" dirty="0" smtClean="0"/>
                  <a:t>Boltzmann policy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3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States and 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How to reduce a game in our formulation to other alternative formulations?</a:t>
                </a:r>
              </a:p>
              <a:p>
                <a:pPr lvl="1"/>
                <a:r>
                  <a:rPr lang="en-US" dirty="0" smtClean="0"/>
                  <a:t>We call the original game in this formulation game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with reward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, and we will create a new game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 smtClean="0"/>
                  <a:t> in the alternative formulation, with reward function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07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States and 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185638"/>
                <a:ext cx="8229600" cy="3971321"/>
              </a:xfrm>
            </p:spPr>
            <p:txBody>
              <a:bodyPr/>
              <a:lstStyle/>
              <a:p>
                <a:r>
                  <a:rPr lang="en-US" dirty="0" smtClean="0"/>
                  <a:t>How to reduce a game in our formulation to other alternative formulations?</a:t>
                </a:r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/>
                  <a:t>A terminal state cannot have a reward)</a:t>
                </a:r>
              </a:p>
              <a:p>
                <a:pPr lvl="2"/>
                <a:r>
                  <a:rPr lang="en-US" dirty="0"/>
                  <a:t>Option 1: Create a new game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/>
                  <a:t>, which has a new absorb state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, all terminal states in the original game is linked to this absorb state through action “null”, and only the absorb state is the terminal state, and it has reward </a:t>
                </a:r>
                <a:r>
                  <a:rPr lang="en-US" dirty="0" smtClean="0"/>
                  <a:t>0</a:t>
                </a:r>
              </a:p>
              <a:p>
                <a:pPr lvl="3"/>
                <a:r>
                  <a:rPr lang="en-US" dirty="0"/>
                  <a:t>Why matter? For example, in Q-learning for game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/>
                  <a:t>, you need to set Q value of a terminal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(which is the absorb state) to be 0 before you do any Q-value </a:t>
                </a:r>
                <a:r>
                  <a:rPr lang="en-US" dirty="0" smtClean="0"/>
                  <a:t>update, and never update the Q-value for the terminal state</a:t>
                </a:r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185638"/>
                <a:ext cx="8229600" cy="3971321"/>
              </a:xfrm>
              <a:blipFill rotWithShape="0">
                <a:blip r:embed="rId2"/>
                <a:stretch>
                  <a:fillRect l="-741" t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978998" y="195393"/>
            <a:ext cx="1926624" cy="1747767"/>
            <a:chOff x="748617" y="3058191"/>
            <a:chExt cx="3256079" cy="324596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617" y="3072613"/>
              <a:ext cx="3126623" cy="32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7390" y="3058191"/>
              <a:ext cx="3087306" cy="296449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67219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States and 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reduce a game in our formulation to other alternative formulations?</a:t>
                </a:r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/>
                  <a:t>A terminal state cannot have a reward)</a:t>
                </a:r>
              </a:p>
              <a:p>
                <a:pPr lvl="2"/>
                <a:r>
                  <a:rPr lang="en-US" dirty="0"/>
                  <a:t>Option 2: Create a new game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/>
                  <a:t>, and the reward function is in the form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When the agent take an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which reaches terminal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the reward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76832" y="3963144"/>
            <a:ext cx="1926624" cy="1747767"/>
            <a:chOff x="748617" y="3058191"/>
            <a:chExt cx="3256079" cy="324596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617" y="3072613"/>
              <a:ext cx="3126623" cy="32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7390" y="3058191"/>
              <a:ext cx="3087306" cy="296449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33247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States and 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reduce a game in our formulation to other alternative formulations?</a:t>
                </a:r>
              </a:p>
              <a:p>
                <a:pPr lvl="1"/>
                <a:r>
                  <a:rPr lang="en-US" dirty="0" smtClean="0"/>
                  <a:t>(agent </a:t>
                </a:r>
                <a:r>
                  <a:rPr lang="en-US" dirty="0"/>
                  <a:t>get the reward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every time it take an action from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end up at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2"/>
                <a:r>
                  <a:rPr lang="en-US" dirty="0" smtClean="0"/>
                  <a:t>Create </a:t>
                </a:r>
                <a:r>
                  <a:rPr lang="en-US" dirty="0"/>
                  <a:t>a new game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/>
                  <a:t>, which has a new </a:t>
                </a:r>
                <a:r>
                  <a:rPr lang="en-US" dirty="0" smtClean="0"/>
                  <a:t>starting </a:t>
                </a:r>
                <a:r>
                  <a:rPr lang="en-US" dirty="0"/>
                  <a:t>state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it </a:t>
                </a:r>
                <a:r>
                  <a:rPr lang="en-US" dirty="0"/>
                  <a:t>is linked to </a:t>
                </a:r>
                <a:r>
                  <a:rPr lang="en-US" dirty="0" smtClean="0"/>
                  <a:t>all possible starting states </a:t>
                </a:r>
                <a:r>
                  <a:rPr lang="en-US" dirty="0"/>
                  <a:t>through action “null</a:t>
                </a:r>
                <a:r>
                  <a:rPr lang="en-US" dirty="0" smtClean="0"/>
                  <a:t>”, with uniform random transition probability</a:t>
                </a:r>
              </a:p>
              <a:p>
                <a:pPr lvl="2"/>
                <a:r>
                  <a:rPr lang="en-US" dirty="0"/>
                  <a:t>Why matter? For example, in Q-learning for game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/>
                  <a:t>, you need to set Q value of a terminal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be 0 before you do any Q-value </a:t>
                </a:r>
                <a:r>
                  <a:rPr lang="en-US" dirty="0" smtClean="0"/>
                  <a:t>update, and never </a:t>
                </a:r>
                <a:r>
                  <a:rPr lang="en-US" dirty="0"/>
                  <a:t>update the Q-value for the terminal state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56819" y="245622"/>
            <a:ext cx="1926624" cy="1747767"/>
            <a:chOff x="748617" y="3058191"/>
            <a:chExt cx="3256079" cy="324596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8617" y="3072613"/>
              <a:ext cx="3126623" cy="32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7390" y="3058191"/>
              <a:ext cx="3087306" cy="296449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2035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Q-value</a:t>
                </a:r>
              </a:p>
              <a:p>
                <a:pPr lvl="1"/>
                <a:r>
                  <a:rPr lang="en-US" dirty="0" smtClean="0"/>
                  <a:t>Similar to value function, but defined on state-action pair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expected total reward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onward if taking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and follow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afterward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75534" y="2156080"/>
                <a:ext cx="7097649" cy="10507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Bellman optimality condition, i.e., for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34" y="2156080"/>
                <a:ext cx="7097649" cy="1050737"/>
              </a:xfrm>
              <a:prstGeom prst="rect">
                <a:avLst/>
              </a:prstGeom>
              <a:blipFill rotWithShape="0">
                <a:blip r:embed="rId4"/>
                <a:stretch>
                  <a:fillRect l="-773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75534" y="1701265"/>
                <a:ext cx="7277768" cy="379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Bellman Equation given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34" y="1701265"/>
                <a:ext cx="7277768" cy="379015"/>
              </a:xfrm>
              <a:prstGeom prst="rect">
                <a:avLst/>
              </a:prstGeom>
              <a:blipFill rotWithShape="0">
                <a:blip r:embed="rId5"/>
                <a:stretch>
                  <a:fillRect l="-754" t="-116129" r="-84" b="-180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57941" y="4828401"/>
                <a:ext cx="4828117" cy="1404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/>
                  <a:t>That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dirty="0" smtClean="0"/>
                  <a:t>Obviously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941" y="4828401"/>
                <a:ext cx="4828117" cy="1404359"/>
              </a:xfrm>
              <a:prstGeom prst="rect">
                <a:avLst/>
              </a:prstGeom>
              <a:blipFill rotWithShape="0">
                <a:blip r:embed="rId6"/>
                <a:stretch>
                  <a:fillRect l="-3030" t="-34348" r="-1389" b="-5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5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Q-Value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using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we will take the action that leads to maximum total utility at each state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Therefore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13178" y="179151"/>
                <a:ext cx="4682820" cy="850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FF0000"/>
                    </a:solidFill>
                  </a:rPr>
                  <a:t>Recall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b="0" dirty="0" smtClean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And</a:t>
                </a:r>
                <a:r>
                  <a:rPr lang="en-US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178" y="179151"/>
                <a:ext cx="4682820" cy="850361"/>
              </a:xfrm>
              <a:prstGeom prst="rect">
                <a:avLst/>
              </a:prstGeom>
              <a:blipFill rotWithShape="0">
                <a:blip r:embed="rId3"/>
                <a:stretch>
                  <a:fillRect l="-2991" t="-56429" r="-1430" b="-5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1022" y="2304316"/>
                <a:ext cx="2649443" cy="503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22" y="2304316"/>
                <a:ext cx="2649443" cy="5033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44758" y="2161328"/>
                <a:ext cx="4432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(Or any probability distribution over actions with the highest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if there is a tie)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58" y="2161328"/>
                <a:ext cx="4432968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23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87587" y="3749787"/>
                <a:ext cx="4781630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587" y="3749787"/>
                <a:ext cx="4781630" cy="404983"/>
              </a:xfrm>
              <a:prstGeom prst="rect">
                <a:avLst/>
              </a:prstGeom>
              <a:blipFill rotWithShape="0">
                <a:blip r:embed="rId6"/>
                <a:stretch>
                  <a:fillRect l="-1019"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32938" y="4406268"/>
                <a:ext cx="5049237" cy="106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938" y="4406268"/>
                <a:ext cx="5049237" cy="1060418"/>
              </a:xfrm>
              <a:prstGeom prst="rect">
                <a:avLst/>
              </a:prstGeom>
              <a:blipFill rotWithShape="0">
                <a:blip r:embed="rId7"/>
                <a:stretch>
                  <a:fillRect l="-1087" t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4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Active RL</a:t>
                </a:r>
              </a:p>
              <a:p>
                <a:pPr lvl="1"/>
                <a:r>
                  <a:rPr lang="en-US" dirty="0" smtClean="0"/>
                  <a:t>Model-based Active RL</a:t>
                </a:r>
              </a:p>
              <a:p>
                <a:pPr lvl="2"/>
                <a:r>
                  <a:rPr lang="en-US" dirty="0"/>
                  <a:t>Model-based Active </a:t>
                </a:r>
                <a:r>
                  <a:rPr lang="en-US" dirty="0" smtClean="0"/>
                  <a:t>RL with random actions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Q-Value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Model-free Active RL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SARSA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Q-learning</a:t>
                </a:r>
              </a:p>
              <a:p>
                <a:pPr lvl="1"/>
                <a:r>
                  <a:rPr lang="en-US" dirty="0" smtClean="0"/>
                  <a:t>Exploration vs Exploitation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-Greedy</a:t>
                </a:r>
              </a:p>
              <a:p>
                <a:pPr lvl="2"/>
                <a:r>
                  <a:rPr lang="en-US" dirty="0" smtClean="0"/>
                  <a:t>Boltzmann policy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3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Recall </a:t>
                </a:r>
                <a:r>
                  <a:rPr lang="en-US" dirty="0"/>
                  <a:t>TD </a:t>
                </a:r>
                <a:r>
                  <a:rPr lang="en-US" dirty="0" smtClean="0"/>
                  <a:t>learning: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through update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SARSA (State-Action-Reward-State-Action)</a:t>
                </a:r>
              </a:p>
              <a:p>
                <a:pPr lvl="1"/>
                <a:r>
                  <a:rPr lang="en-US" dirty="0" smtClean="0"/>
                  <a:t>Initialize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through update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Update policy based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(exploitation vs exploration)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Repeat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converges (Is it guaranteed?)</a:t>
                </a:r>
              </a:p>
              <a:p>
                <a:pPr lvl="1"/>
                <a:r>
                  <a:rPr lang="en-US" dirty="0"/>
                  <a:t>Similar to Policy </a:t>
                </a:r>
                <a:r>
                  <a:rPr lang="en-US" dirty="0" smtClean="0"/>
                  <a:t>Iteration</a:t>
                </a:r>
              </a:p>
              <a:p>
                <a:pPr lvl="1"/>
                <a:r>
                  <a:rPr lang="en-US" dirty="0" smtClean="0"/>
                  <a:t>On-policy algorithm, i.e</a:t>
                </a:r>
                <a:r>
                  <a:rPr lang="en-US" dirty="0"/>
                  <a:t>., </a:t>
                </a:r>
                <a:r>
                  <a:rPr lang="en-US" dirty="0" smtClean="0"/>
                  <a:t>estimate </a:t>
                </a:r>
                <a:r>
                  <a:rPr lang="en-US" dirty="0"/>
                  <a:t>the value of a policy while </a:t>
                </a:r>
                <a:r>
                  <a:rPr lang="en-US" dirty="0" smtClean="0"/>
                  <a:t>following that policy to choose actions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852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91234" y="1819949"/>
                <a:ext cx="3946208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234" y="1819949"/>
                <a:ext cx="3946208" cy="376770"/>
              </a:xfrm>
              <a:prstGeom prst="rect">
                <a:avLst/>
              </a:prstGeom>
              <a:blipFill rotWithShape="0">
                <a:blip r:embed="rId3"/>
                <a:stretch>
                  <a:fillRect t="-163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27135" y="433332"/>
                <a:ext cx="5692275" cy="379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Recall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135" y="433332"/>
                <a:ext cx="5692275" cy="379015"/>
              </a:xfrm>
              <a:prstGeom prst="rect">
                <a:avLst/>
              </a:prstGeom>
              <a:blipFill rotWithShape="0">
                <a:blip r:embed="rId4"/>
                <a:stretch>
                  <a:fillRect l="-857" t="-116129" b="-180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44364" y="3574025"/>
                <a:ext cx="5314082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364" y="3574025"/>
                <a:ext cx="5314082" cy="378630"/>
              </a:xfrm>
              <a:prstGeom prst="rect">
                <a:avLst/>
              </a:prstGeom>
              <a:blipFill rotWithShape="0">
                <a:blip r:embed="rId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964680" y="4316351"/>
                <a:ext cx="4315349" cy="518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chemeClr val="tx1"/>
                    </a:solidFill>
                  </a:rPr>
                  <a:t>(Full exploitation)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80" y="4316351"/>
                <a:ext cx="4315349" cy="518988"/>
              </a:xfrm>
              <a:prstGeom prst="rect">
                <a:avLst/>
              </a:prstGeom>
              <a:blipFill rotWithShape="0">
                <a:blip r:embed="rId6"/>
                <a:stretch>
                  <a:fillRect l="-1130"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691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ngYangTheme">
  <a:themeElements>
    <a:clrScheme name="Teamcore_Color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900000"/>
      </a:accent1>
      <a:accent2>
        <a:srgbClr val="F0B81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ngYangTheme" id="{D7630A04-C4F1-4873-A4EC-33A465EB564F}" vid="{97D5BBA1-6F79-4368-8DB0-1EFD1EF8D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RongYangTheme</Template>
  <TotalTime>15523</TotalTime>
  <Words>2453</Words>
  <Application>Microsoft Office PowerPoint</Application>
  <PresentationFormat>On-screen Show (4:3)</PresentationFormat>
  <Paragraphs>857</Paragraphs>
  <Slides>53</Slides>
  <Notes>8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CMU Serif Roman</vt:lpstr>
      <vt:lpstr>华文新魏</vt:lpstr>
      <vt:lpstr>Arial</vt:lpstr>
      <vt:lpstr>Calibri</vt:lpstr>
      <vt:lpstr>Cambria Math</vt:lpstr>
      <vt:lpstr>Gill Sans MT</vt:lpstr>
      <vt:lpstr>Wingdings</vt:lpstr>
      <vt:lpstr>Wingdings 3</vt:lpstr>
      <vt:lpstr>RongYangTheme</vt:lpstr>
      <vt:lpstr>Artificial Intelligence: Representation and Problem Solving  Sequential Decision Making (4): Active Reinforcement Learning</vt:lpstr>
      <vt:lpstr>Recap</vt:lpstr>
      <vt:lpstr>Outline</vt:lpstr>
      <vt:lpstr>Model-Based Active RL with Random Actions</vt:lpstr>
      <vt:lpstr>Outline</vt:lpstr>
      <vt:lpstr>Q-Value</vt:lpstr>
      <vt:lpstr>Optimal Q-Value</vt:lpstr>
      <vt:lpstr>Outline</vt:lpstr>
      <vt:lpstr>SARSA</vt:lpstr>
      <vt:lpstr>On-Policy vs Off-Policy Methods</vt:lpstr>
      <vt:lpstr>Outline</vt:lpstr>
      <vt:lpstr>Q-Learning</vt:lpstr>
      <vt:lpstr>Q-Learning</vt:lpstr>
      <vt:lpstr>Q-Learning</vt:lpstr>
      <vt:lpstr>Q-Learning Example</vt:lpstr>
      <vt:lpstr>Q-Learning Example</vt:lpstr>
      <vt:lpstr>Q-Learning Example</vt:lpstr>
      <vt:lpstr>Q-Learning Example</vt:lpstr>
      <vt:lpstr>Q-Learning Example</vt:lpstr>
      <vt:lpstr>Q-Learning Example</vt:lpstr>
      <vt:lpstr>Q-Learning Example</vt:lpstr>
      <vt:lpstr>Q-Learning</vt:lpstr>
      <vt:lpstr>Q-Learning Example</vt:lpstr>
      <vt:lpstr>Q-Learning Example</vt:lpstr>
      <vt:lpstr>Q-Learning Example</vt:lpstr>
      <vt:lpstr>Q-Learning Example</vt:lpstr>
      <vt:lpstr>Q-Learning Example</vt:lpstr>
      <vt:lpstr>Q-Learning Example</vt:lpstr>
      <vt:lpstr>Q-Learning Example</vt:lpstr>
      <vt:lpstr>Q-Learning Properties</vt:lpstr>
      <vt:lpstr>Quiz 1</vt:lpstr>
      <vt:lpstr>Quiz 1</vt:lpstr>
      <vt:lpstr>Outline</vt:lpstr>
      <vt:lpstr>Exploration vs Exploitation</vt:lpstr>
      <vt:lpstr>Simple Approach: ϵ-Greedy</vt:lpstr>
      <vt:lpstr>Simple Approach: ϵ-Greedy</vt:lpstr>
      <vt:lpstr>Greedy in Limit of Infinite Exploration (GLIE)</vt:lpstr>
      <vt:lpstr>Impact of ϵ</vt:lpstr>
      <vt:lpstr>Impact of ϵ</vt:lpstr>
      <vt:lpstr>Boltzmann Policy</vt:lpstr>
      <vt:lpstr>Quiz 2</vt:lpstr>
      <vt:lpstr>Summary</vt:lpstr>
      <vt:lpstr>SARSA vs Q-Learning</vt:lpstr>
      <vt:lpstr>SARSA vs Q-Learning</vt:lpstr>
      <vt:lpstr>Acknowledgment</vt:lpstr>
      <vt:lpstr>Other Resources</vt:lpstr>
      <vt:lpstr>Backup Slides</vt:lpstr>
      <vt:lpstr>Terminal States and Reward</vt:lpstr>
      <vt:lpstr>Terminal States and Reward</vt:lpstr>
      <vt:lpstr>Terminal States and Reward</vt:lpstr>
      <vt:lpstr>Terminal States and Reward</vt:lpstr>
      <vt:lpstr>Terminal States and Reward</vt:lpstr>
      <vt:lpstr>Terminal States and Reward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 Fang</dc:creator>
  <cp:lastModifiedBy>Fei Fang</cp:lastModifiedBy>
  <cp:revision>1711</cp:revision>
  <cp:lastPrinted>2018-11-15T18:13:54Z</cp:lastPrinted>
  <dcterms:created xsi:type="dcterms:W3CDTF">2016-01-28T05:48:30Z</dcterms:created>
  <dcterms:modified xsi:type="dcterms:W3CDTF">2018-12-04T20:35:55Z</dcterms:modified>
</cp:coreProperties>
</file>